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8" r:id="rId2"/>
    <p:sldId id="264" r:id="rId3"/>
    <p:sldId id="265" r:id="rId4"/>
    <p:sldId id="278" r:id="rId5"/>
    <p:sldId id="279" r:id="rId6"/>
    <p:sldId id="280" r:id="rId7"/>
    <p:sldId id="275" r:id="rId8"/>
    <p:sldId id="276" r:id="rId9"/>
    <p:sldId id="277" r:id="rId10"/>
    <p:sldId id="281" r:id="rId11"/>
    <p:sldId id="282" r:id="rId12"/>
    <p:sldId id="283" r:id="rId13"/>
    <p:sldId id="284" r:id="rId14"/>
    <p:sldId id="285" r:id="rId15"/>
    <p:sldId id="286" r:id="rId16"/>
    <p:sldId id="266" r:id="rId17"/>
    <p:sldId id="287" r:id="rId18"/>
    <p:sldId id="288" r:id="rId19"/>
    <p:sldId id="257" r:id="rId20"/>
    <p:sldId id="269" r:id="rId21"/>
    <p:sldId id="273" r:id="rId22"/>
    <p:sldId id="274" r:id="rId23"/>
    <p:sldId id="272" r:id="rId24"/>
    <p:sldId id="270" r:id="rId25"/>
    <p:sldId id="290" r:id="rId26"/>
    <p:sldId id="271" r:id="rId27"/>
    <p:sldId id="293" r:id="rId28"/>
    <p:sldId id="291" r:id="rId29"/>
    <p:sldId id="295" r:id="rId30"/>
    <p:sldId id="256" r:id="rId31"/>
    <p:sldId id="259" r:id="rId32"/>
    <p:sldId id="260" r:id="rId33"/>
    <p:sldId id="267" r:id="rId34"/>
    <p:sldId id="268" r:id="rId35"/>
    <p:sldId id="296" r:id="rId36"/>
    <p:sldId id="298" r:id="rId37"/>
    <p:sldId id="297" r:id="rId3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 snapToGrid="0">
      <p:cViewPr varScale="1">
        <p:scale>
          <a:sx n="75" d="100"/>
          <a:sy n="75" d="100"/>
        </p:scale>
        <p:origin x="34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BFF93-8C12-4E93-B16D-2DFC25ED0F0A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290D6-DAD6-4A25-A421-D386C146B5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740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test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236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T3-ambientside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2120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T3-buckling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326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T4-fireside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9421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T4-ambientside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257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T4-buckling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7459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T6-construction.pdf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2205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T5-fireside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725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T5-ambientside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2944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T5-buckling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685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T6-fireside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8819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Linear_screw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7536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T6-ambient_cracks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361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T6-fire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353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T6-buckling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2375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T7-fireside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9659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T7-ambientside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3091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T7-buckling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108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T8-fireside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5119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T8-ambientside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712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T8-buckling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022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T9-fireside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606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Staggered screw arrangement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463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T9-ambientside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4667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T9-buckling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1774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T10-fireside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2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T10-ambientside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4134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Furnace-controller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0408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T1-construction-connection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34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T1-fireside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71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T1-ambientside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410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T2-fireside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637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T2-ambientside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202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T2-buckling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15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T3-fireside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2616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22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27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69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33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0201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54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01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37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7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223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07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0504B-E78A-4223-9E8D-FF6666E9B445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72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indoor, train&#10;&#10;Description automatically generated">
            <a:extLst>
              <a:ext uri="{FF2B5EF4-FFF2-40B4-BE49-F238E27FC236}">
                <a16:creationId xmlns:a16="http://schemas.microsoft.com/office/drawing/2014/main" id="{0D99B4A2-73F8-4BE6-B5B5-4A86C19D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363"/>
            <a:ext cx="6858000" cy="776187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E1C5E3-7E15-42A6-8EA1-000605C45680}"/>
              </a:ext>
            </a:extLst>
          </p:cNvPr>
          <p:cNvCxnSpPr>
            <a:cxnSpLocks/>
            <a:endCxn id="5" idx="5"/>
          </p:cNvCxnSpPr>
          <p:nvPr/>
        </p:nvCxnSpPr>
        <p:spPr>
          <a:xfrm flipH="1" flipV="1">
            <a:off x="3126566" y="4653629"/>
            <a:ext cx="1607360" cy="663166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2B1A137-A917-4842-8528-E2A329CE6EF9}"/>
              </a:ext>
            </a:extLst>
          </p:cNvPr>
          <p:cNvSpPr/>
          <p:nvPr/>
        </p:nvSpPr>
        <p:spPr>
          <a:xfrm>
            <a:off x="2696231" y="4211894"/>
            <a:ext cx="504169" cy="51752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E8D0C-6C21-4F71-866D-AD9DD08DB484}"/>
              </a:ext>
            </a:extLst>
          </p:cNvPr>
          <p:cNvSpPr txBox="1"/>
          <p:nvPr/>
        </p:nvSpPr>
        <p:spPr>
          <a:xfrm>
            <a:off x="1676400" y="2879207"/>
            <a:ext cx="175260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Beam (WB)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2D8788-C3BA-4F3B-B326-D907B6C59795}"/>
              </a:ext>
            </a:extLst>
          </p:cNvPr>
          <p:cNvSpPr/>
          <p:nvPr/>
        </p:nvSpPr>
        <p:spPr>
          <a:xfrm>
            <a:off x="3582056" y="4211893"/>
            <a:ext cx="504169" cy="51752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531BC0-4525-4277-8A5F-544D5E0000F0}"/>
              </a:ext>
            </a:extLst>
          </p:cNvPr>
          <p:cNvSpPr/>
          <p:nvPr/>
        </p:nvSpPr>
        <p:spPr>
          <a:xfrm>
            <a:off x="2696230" y="5316794"/>
            <a:ext cx="504169" cy="51752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015FEA-17D8-448F-8ECB-7EEB19C177FF}"/>
              </a:ext>
            </a:extLst>
          </p:cNvPr>
          <p:cNvSpPr/>
          <p:nvPr/>
        </p:nvSpPr>
        <p:spPr>
          <a:xfrm>
            <a:off x="3582056" y="5328163"/>
            <a:ext cx="504169" cy="51752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EA48F5-D263-464C-BE23-555667212222}"/>
              </a:ext>
            </a:extLst>
          </p:cNvPr>
          <p:cNvSpPr/>
          <p:nvPr/>
        </p:nvSpPr>
        <p:spPr>
          <a:xfrm>
            <a:off x="2696229" y="6337299"/>
            <a:ext cx="504169" cy="51752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BB43C9-CB6C-4463-AEE4-EBAF6F0B706B}"/>
              </a:ext>
            </a:extLst>
          </p:cNvPr>
          <p:cNvSpPr/>
          <p:nvPr/>
        </p:nvSpPr>
        <p:spPr>
          <a:xfrm>
            <a:off x="3637899" y="6330949"/>
            <a:ext cx="504169" cy="51752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7AC311-5B50-4693-B855-4A7BAB697D37}"/>
              </a:ext>
            </a:extLst>
          </p:cNvPr>
          <p:cNvCxnSpPr>
            <a:cxnSpLocks/>
          </p:cNvCxnSpPr>
          <p:nvPr/>
        </p:nvCxnSpPr>
        <p:spPr>
          <a:xfrm flipH="1" flipV="1">
            <a:off x="4086225" y="4470655"/>
            <a:ext cx="647701" cy="846139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92D5D1-0D00-4522-A9E1-694D48EECDAB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4086225" y="5316795"/>
            <a:ext cx="647702" cy="270131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BD1AA8-5924-4A3C-99F9-44F6FF17D6FF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4068234" y="5316794"/>
            <a:ext cx="665692" cy="1089945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CDCD72-B874-41D9-AE3F-E338016AC8FE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948314" y="5772278"/>
            <a:ext cx="1461761" cy="565021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ECDDC4-00C9-46A9-B1FE-F1283139F01B}"/>
              </a:ext>
            </a:extLst>
          </p:cNvPr>
          <p:cNvCxnSpPr>
            <a:cxnSpLocks/>
          </p:cNvCxnSpPr>
          <p:nvPr/>
        </p:nvCxnSpPr>
        <p:spPr>
          <a:xfrm flipH="1">
            <a:off x="2987598" y="5181600"/>
            <a:ext cx="1413482" cy="135193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B94A6F-041A-4EDE-BFE9-193F473ED1C3}"/>
              </a:ext>
            </a:extLst>
          </p:cNvPr>
          <p:cNvSpPr txBox="1"/>
          <p:nvPr/>
        </p:nvSpPr>
        <p:spPr>
          <a:xfrm>
            <a:off x="4872894" y="4892969"/>
            <a:ext cx="886227" cy="64633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Lateral LVDT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DB72F3-E407-473A-8C4D-80BAB91FFF76}"/>
              </a:ext>
            </a:extLst>
          </p:cNvPr>
          <p:cNvSpPr txBox="1"/>
          <p:nvPr/>
        </p:nvSpPr>
        <p:spPr>
          <a:xfrm>
            <a:off x="501171" y="5169968"/>
            <a:ext cx="501321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FC3FC9-1C34-4B70-850D-29FD47893292}"/>
              </a:ext>
            </a:extLst>
          </p:cNvPr>
          <p:cNvSpPr txBox="1"/>
          <p:nvPr/>
        </p:nvSpPr>
        <p:spPr>
          <a:xfrm>
            <a:off x="5686425" y="5870122"/>
            <a:ext cx="529896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36F5F-C2E5-46A5-B183-BF35562C5E7F}"/>
              </a:ext>
            </a:extLst>
          </p:cNvPr>
          <p:cNvSpPr txBox="1"/>
          <p:nvPr/>
        </p:nvSpPr>
        <p:spPr>
          <a:xfrm>
            <a:off x="968298" y="8278038"/>
            <a:ext cx="201930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 Beam (UB)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195FF1-8327-45C7-9462-9B79B4F1A7FF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2188682" y="7795978"/>
            <a:ext cx="1767214" cy="644604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EF28BD-FC99-49E4-8D36-E25F13E7918A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3066166" y="7748604"/>
            <a:ext cx="889730" cy="691978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011CC8-5A7B-459E-BE49-E7E36D675E4D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3790952" y="7817450"/>
            <a:ext cx="164944" cy="623132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E907CF-2324-4A78-A6FF-EB28D03297A8}"/>
              </a:ext>
            </a:extLst>
          </p:cNvPr>
          <p:cNvCxnSpPr>
            <a:cxnSpLocks/>
            <a:stCxn id="39" idx="1"/>
          </p:cNvCxnSpPr>
          <p:nvPr/>
        </p:nvCxnSpPr>
        <p:spPr>
          <a:xfrm flipV="1">
            <a:off x="3955896" y="7789628"/>
            <a:ext cx="697068" cy="650954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449244-ABCC-4B28-8303-9F85DB57ADDF}"/>
              </a:ext>
            </a:extLst>
          </p:cNvPr>
          <p:cNvSpPr txBox="1"/>
          <p:nvPr/>
        </p:nvSpPr>
        <p:spPr>
          <a:xfrm>
            <a:off x="3955896" y="8255916"/>
            <a:ext cx="1343024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Axial LVDT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94439E-372B-4308-B2C5-31CE2AE53E77}"/>
              </a:ext>
            </a:extLst>
          </p:cNvPr>
          <p:cNvCxnSpPr>
            <a:cxnSpLocks/>
          </p:cNvCxnSpPr>
          <p:nvPr/>
        </p:nvCxnSpPr>
        <p:spPr>
          <a:xfrm flipH="1">
            <a:off x="1203960" y="7031474"/>
            <a:ext cx="388620" cy="717130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5C67B60-66B9-4458-B9EA-7893ED97F45E}"/>
              </a:ext>
            </a:extLst>
          </p:cNvPr>
          <p:cNvCxnSpPr>
            <a:cxnSpLocks/>
          </p:cNvCxnSpPr>
          <p:nvPr/>
        </p:nvCxnSpPr>
        <p:spPr>
          <a:xfrm>
            <a:off x="1592580" y="7031474"/>
            <a:ext cx="1355733" cy="601960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217DE7-1F2C-4993-AEBC-3808B9331DEF}"/>
              </a:ext>
            </a:extLst>
          </p:cNvPr>
          <p:cNvCxnSpPr>
            <a:cxnSpLocks/>
          </p:cNvCxnSpPr>
          <p:nvPr/>
        </p:nvCxnSpPr>
        <p:spPr>
          <a:xfrm>
            <a:off x="1585916" y="7031474"/>
            <a:ext cx="448704" cy="601960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56B438B-602A-4F06-BE8B-A5C86411324D}"/>
              </a:ext>
            </a:extLst>
          </p:cNvPr>
          <p:cNvCxnSpPr>
            <a:cxnSpLocks/>
          </p:cNvCxnSpPr>
          <p:nvPr/>
        </p:nvCxnSpPr>
        <p:spPr>
          <a:xfrm>
            <a:off x="1592580" y="7030347"/>
            <a:ext cx="3878607" cy="589684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05A7234-1C2C-41C2-BFB4-C5585225D661}"/>
              </a:ext>
            </a:extLst>
          </p:cNvPr>
          <p:cNvCxnSpPr>
            <a:cxnSpLocks/>
          </p:cNvCxnSpPr>
          <p:nvPr/>
        </p:nvCxnSpPr>
        <p:spPr>
          <a:xfrm>
            <a:off x="1585916" y="7036697"/>
            <a:ext cx="3041492" cy="596087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89ECFE3-46E9-426B-81E7-9048F9BD41C1}"/>
              </a:ext>
            </a:extLst>
          </p:cNvPr>
          <p:cNvCxnSpPr>
            <a:cxnSpLocks/>
          </p:cNvCxnSpPr>
          <p:nvPr/>
        </p:nvCxnSpPr>
        <p:spPr>
          <a:xfrm>
            <a:off x="1592580" y="7036697"/>
            <a:ext cx="2101759" cy="588557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3A0AA3B-FC0F-41B2-86AC-3D956B9F226D}"/>
              </a:ext>
            </a:extLst>
          </p:cNvPr>
          <p:cNvSpPr txBox="1"/>
          <p:nvPr/>
        </p:nvSpPr>
        <p:spPr>
          <a:xfrm>
            <a:off x="584647" y="6330949"/>
            <a:ext cx="1551622" cy="64633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Rams and Loading Plates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2581E5E-0DF4-4570-8A68-80B564B781D2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4872894" y="3742505"/>
            <a:ext cx="504169" cy="15377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971E7D1-D63F-4293-85A4-9A215608A1B8}"/>
              </a:ext>
            </a:extLst>
          </p:cNvPr>
          <p:cNvSpPr txBox="1"/>
          <p:nvPr/>
        </p:nvSpPr>
        <p:spPr>
          <a:xfrm>
            <a:off x="3235654" y="3557839"/>
            <a:ext cx="1637240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Insulated Sides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FA74D56-0F2E-436E-B3FC-9B5CF7077E5E}"/>
              </a:ext>
            </a:extLst>
          </p:cNvPr>
          <p:cNvCxnSpPr>
            <a:cxnSpLocks/>
            <a:stCxn id="76" idx="1"/>
          </p:cNvCxnSpPr>
          <p:nvPr/>
        </p:nvCxnSpPr>
        <p:spPr>
          <a:xfrm flipH="1" flipV="1">
            <a:off x="4515562" y="6568024"/>
            <a:ext cx="601186" cy="441673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4325EA6-7346-4274-BA05-C38793A1BED6}"/>
              </a:ext>
            </a:extLst>
          </p:cNvPr>
          <p:cNvSpPr txBox="1"/>
          <p:nvPr/>
        </p:nvSpPr>
        <p:spPr>
          <a:xfrm>
            <a:off x="5116748" y="6825031"/>
            <a:ext cx="1641947" cy="369332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Thermocouples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4C498C7-C1CA-4E03-A862-E59D1029EB01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1480937" y="3628764"/>
            <a:ext cx="553683" cy="1356448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AAD785E-584D-4CFA-A749-5E2E67D9CCA4}"/>
              </a:ext>
            </a:extLst>
          </p:cNvPr>
          <p:cNvSpPr txBox="1"/>
          <p:nvPr/>
        </p:nvSpPr>
        <p:spPr>
          <a:xfrm>
            <a:off x="111560" y="3305598"/>
            <a:ext cx="1369377" cy="64633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 Joints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4068AAB-7A7F-4EE8-805A-5D25650F8789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1480937" y="3628764"/>
            <a:ext cx="921846" cy="3251089"/>
          </a:xfrm>
          <a:prstGeom prst="straightConnector1">
            <a:avLst/>
          </a:prstGeom>
          <a:ln w="254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239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able, sitting, large&#10;&#10;Description automatically generated">
            <a:extLst>
              <a:ext uri="{FF2B5EF4-FFF2-40B4-BE49-F238E27FC236}">
                <a16:creationId xmlns:a16="http://schemas.microsoft.com/office/drawing/2014/main" id="{CC699E9A-9975-4A41-8721-218040AE1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E4E5F4-0B71-42B1-82C2-55C6F2C9195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640179" y="5660571"/>
            <a:ext cx="986908" cy="135774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042EF4-E19D-4FF4-ABF0-C098C4C213D5}"/>
              </a:ext>
            </a:extLst>
          </p:cNvPr>
          <p:cNvSpPr txBox="1"/>
          <p:nvPr/>
        </p:nvSpPr>
        <p:spPr>
          <a:xfrm>
            <a:off x="619320" y="7018316"/>
            <a:ext cx="2041718" cy="24461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Partial fire side plasterboard (Pb1)</a:t>
            </a:r>
          </a:p>
          <a:p>
            <a:r>
              <a:rPr lang="en-AU" sz="3179" dirty="0"/>
              <a:t> fall-off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FE6FEA-4F5A-493F-B3D1-305816A8FAA8}"/>
              </a:ext>
            </a:extLst>
          </p:cNvPr>
          <p:cNvSpPr/>
          <p:nvPr/>
        </p:nvSpPr>
        <p:spPr>
          <a:xfrm>
            <a:off x="2627087" y="2693564"/>
            <a:ext cx="2223146" cy="5332836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56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inside of a building&#10;&#10;Description automatically generated">
            <a:extLst>
              <a:ext uri="{FF2B5EF4-FFF2-40B4-BE49-F238E27FC236}">
                <a16:creationId xmlns:a16="http://schemas.microsoft.com/office/drawing/2014/main" id="{11790767-351C-44AA-BC9F-14FF116D3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4E28B-1C07-4A13-BDE3-4F8D2DE75A97}"/>
              </a:ext>
            </a:extLst>
          </p:cNvPr>
          <p:cNvSpPr txBox="1"/>
          <p:nvPr/>
        </p:nvSpPr>
        <p:spPr>
          <a:xfrm>
            <a:off x="309597" y="7313358"/>
            <a:ext cx="2390060" cy="24461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No significant failure on ambient side plasterboard (Pb4)</a:t>
            </a:r>
          </a:p>
        </p:txBody>
      </p:sp>
    </p:spTree>
    <p:extLst>
      <p:ext uri="{BB962C8B-B14F-4D97-AF65-F5344CB8AC3E}">
        <p14:creationId xmlns:p14="http://schemas.microsoft.com/office/powerpoint/2010/main" val="1897532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indow&#10;&#10;Description automatically generated">
            <a:extLst>
              <a:ext uri="{FF2B5EF4-FFF2-40B4-BE49-F238E27FC236}">
                <a16:creationId xmlns:a16="http://schemas.microsoft.com/office/drawing/2014/main" id="{7847784B-2ECA-4A69-AF76-5EF4A12F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A0EC126-B89A-4410-B42F-E54203413A1D}"/>
              </a:ext>
            </a:extLst>
          </p:cNvPr>
          <p:cNvCxnSpPr>
            <a:cxnSpLocks/>
            <a:stCxn id="8" idx="1"/>
            <a:endCxn id="5" idx="0"/>
          </p:cNvCxnSpPr>
          <p:nvPr/>
        </p:nvCxnSpPr>
        <p:spPr>
          <a:xfrm flipH="1">
            <a:off x="3537857" y="1145721"/>
            <a:ext cx="1261630" cy="381816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A28B39A-D5FD-4603-A408-7A820A7C6C21}"/>
              </a:ext>
            </a:extLst>
          </p:cNvPr>
          <p:cNvSpPr/>
          <p:nvPr/>
        </p:nvSpPr>
        <p:spPr>
          <a:xfrm>
            <a:off x="3074513" y="4963884"/>
            <a:ext cx="926688" cy="1579049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2442F7-ED63-44BA-854F-B6B5302CD8F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001201" y="1145721"/>
            <a:ext cx="798286" cy="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2F9654D-097E-4B4E-9716-D6A2615DE267}"/>
              </a:ext>
            </a:extLst>
          </p:cNvPr>
          <p:cNvSpPr/>
          <p:nvPr/>
        </p:nvSpPr>
        <p:spPr>
          <a:xfrm>
            <a:off x="2856799" y="212271"/>
            <a:ext cx="1144402" cy="18669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BE3F8-B68F-41FA-BE3C-7E023A4EC01A}"/>
              </a:ext>
            </a:extLst>
          </p:cNvPr>
          <p:cNvSpPr txBox="1"/>
          <p:nvPr/>
        </p:nvSpPr>
        <p:spPr>
          <a:xfrm>
            <a:off x="4799487" y="656484"/>
            <a:ext cx="156614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Stud3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F59E7D-45EF-4B50-8C97-5A00C0C51F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537857" y="7848598"/>
            <a:ext cx="1016700" cy="46228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E4FA20-4594-42F4-A80A-1814F892BBE9}"/>
              </a:ext>
            </a:extLst>
          </p:cNvPr>
          <p:cNvSpPr txBox="1"/>
          <p:nvPr/>
        </p:nvSpPr>
        <p:spPr>
          <a:xfrm>
            <a:off x="4554557" y="8066268"/>
            <a:ext cx="1566141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51A71F-F5D9-4162-9203-C10BDB1AD1C6}"/>
              </a:ext>
            </a:extLst>
          </p:cNvPr>
          <p:cNvCxnSpPr>
            <a:cxnSpLocks/>
          </p:cNvCxnSpPr>
          <p:nvPr/>
        </p:nvCxnSpPr>
        <p:spPr>
          <a:xfrm flipV="1">
            <a:off x="957943" y="6542933"/>
            <a:ext cx="1311378" cy="130566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9095CE-7443-4981-A916-E1F3E3887658}"/>
              </a:ext>
            </a:extLst>
          </p:cNvPr>
          <p:cNvSpPr txBox="1"/>
          <p:nvPr/>
        </p:nvSpPr>
        <p:spPr>
          <a:xfrm>
            <a:off x="156030" y="7848597"/>
            <a:ext cx="156614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Ambient side</a:t>
            </a:r>
          </a:p>
        </p:txBody>
      </p:sp>
    </p:spTree>
    <p:extLst>
      <p:ext uri="{BB962C8B-B14F-4D97-AF65-F5344CB8AC3E}">
        <p14:creationId xmlns:p14="http://schemas.microsoft.com/office/powerpoint/2010/main" val="407676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or to a building&#10;&#10;Description automatically generated">
            <a:extLst>
              <a:ext uri="{FF2B5EF4-FFF2-40B4-BE49-F238E27FC236}">
                <a16:creationId xmlns:a16="http://schemas.microsoft.com/office/drawing/2014/main" id="{F6307F41-5D17-42CD-862F-9B2423B1B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E6B5A-DC2C-4DD7-8C14-56B4150CDFB7}"/>
              </a:ext>
            </a:extLst>
          </p:cNvPr>
          <p:cNvSpPr txBox="1"/>
          <p:nvPr/>
        </p:nvSpPr>
        <p:spPr>
          <a:xfrm>
            <a:off x="854146" y="692159"/>
            <a:ext cx="2060506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 plasterboard (Pb1) </a:t>
            </a:r>
          </a:p>
          <a:p>
            <a:r>
              <a:rPr lang="en-AU" sz="3179" dirty="0"/>
              <a:t>open-up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CC0C7F-1FA5-4687-B831-3CB76F61957F}"/>
              </a:ext>
            </a:extLst>
          </p:cNvPr>
          <p:cNvSpPr/>
          <p:nvPr/>
        </p:nvSpPr>
        <p:spPr>
          <a:xfrm>
            <a:off x="3943349" y="388514"/>
            <a:ext cx="1333501" cy="2564236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7DFE08-52E9-4DE0-94B6-CDA2DA5B4A1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14652" y="1670632"/>
            <a:ext cx="1028697" cy="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9CAA21-2155-48E0-A78F-322F4C080FDE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884400" y="5506173"/>
            <a:ext cx="1376466" cy="101686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347B860-EF99-49D9-8E9B-6CE0EFE1ED4C}"/>
              </a:ext>
            </a:extLst>
          </p:cNvPr>
          <p:cNvSpPr txBox="1"/>
          <p:nvPr/>
        </p:nvSpPr>
        <p:spPr>
          <a:xfrm>
            <a:off x="854147" y="6523041"/>
            <a:ext cx="2060505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 plasterboard (Pb1)</a:t>
            </a:r>
          </a:p>
          <a:p>
            <a:r>
              <a:rPr lang="en-AU" sz="3179" dirty="0"/>
              <a:t> fall-off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C07C2E-984E-4869-8F0F-58216625DB66}"/>
              </a:ext>
            </a:extLst>
          </p:cNvPr>
          <p:cNvSpPr/>
          <p:nvPr/>
        </p:nvSpPr>
        <p:spPr>
          <a:xfrm>
            <a:off x="3260866" y="3892040"/>
            <a:ext cx="2060505" cy="322826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261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inside of a building&#10;&#10;Description automatically generated">
            <a:extLst>
              <a:ext uri="{FF2B5EF4-FFF2-40B4-BE49-F238E27FC236}">
                <a16:creationId xmlns:a16="http://schemas.microsoft.com/office/drawing/2014/main" id="{1B07D435-2BF8-4F46-8F67-312BBC8F0D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2"/>
          <a:stretch/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6BCE7-CA5D-4FE9-AA87-0295AB9F843B}"/>
              </a:ext>
            </a:extLst>
          </p:cNvPr>
          <p:cNvSpPr txBox="1"/>
          <p:nvPr/>
        </p:nvSpPr>
        <p:spPr>
          <a:xfrm>
            <a:off x="4062447" y="6665658"/>
            <a:ext cx="2390060" cy="24461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No significant failure on ambient side plasterboard (Pb4)</a:t>
            </a:r>
          </a:p>
        </p:txBody>
      </p:sp>
    </p:spTree>
    <p:extLst>
      <p:ext uri="{BB962C8B-B14F-4D97-AF65-F5344CB8AC3E}">
        <p14:creationId xmlns:p14="http://schemas.microsoft.com/office/powerpoint/2010/main" val="3079074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next to a window&#10;&#10;Description automatically generated">
            <a:extLst>
              <a:ext uri="{FF2B5EF4-FFF2-40B4-BE49-F238E27FC236}">
                <a16:creationId xmlns:a16="http://schemas.microsoft.com/office/drawing/2014/main" id="{3DE8632F-9700-423D-B531-58A5DCF28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6858000" cy="9906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5B8112-C459-4558-8FA7-3828901FEEE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V="1">
            <a:off x="1143000" y="3958771"/>
            <a:ext cx="0" cy="80859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83F3A8B-A7AA-44CB-8825-F087D24FBABF}"/>
              </a:ext>
            </a:extLst>
          </p:cNvPr>
          <p:cNvSpPr/>
          <p:nvPr/>
        </p:nvSpPr>
        <p:spPr>
          <a:xfrm>
            <a:off x="570799" y="2091871"/>
            <a:ext cx="1144402" cy="18669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0440A-89A1-43BF-8532-0387322518FC}"/>
              </a:ext>
            </a:extLst>
          </p:cNvPr>
          <p:cNvSpPr txBox="1"/>
          <p:nvPr/>
        </p:nvSpPr>
        <p:spPr>
          <a:xfrm>
            <a:off x="359929" y="4767369"/>
            <a:ext cx="156614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Stud2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726FB4-3746-4376-9137-EB8A01FA6B82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V="1">
            <a:off x="3036763" y="4200071"/>
            <a:ext cx="0" cy="80859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E757BD-819B-4228-B2A2-3EA279866764}"/>
              </a:ext>
            </a:extLst>
          </p:cNvPr>
          <p:cNvSpPr/>
          <p:nvPr/>
        </p:nvSpPr>
        <p:spPr>
          <a:xfrm>
            <a:off x="2464562" y="2333171"/>
            <a:ext cx="1144402" cy="18669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C8126-967D-4139-A7E1-7EB0F588E540}"/>
              </a:ext>
            </a:extLst>
          </p:cNvPr>
          <p:cNvSpPr txBox="1"/>
          <p:nvPr/>
        </p:nvSpPr>
        <p:spPr>
          <a:xfrm>
            <a:off x="2253692" y="5008669"/>
            <a:ext cx="156614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Stud3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8B62BA-15AB-4469-9A00-E8D33FF7190F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5437650" y="4272642"/>
            <a:ext cx="0" cy="80859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FB87406-2C4A-44E6-86B4-F5840D6CD5C5}"/>
              </a:ext>
            </a:extLst>
          </p:cNvPr>
          <p:cNvSpPr/>
          <p:nvPr/>
        </p:nvSpPr>
        <p:spPr>
          <a:xfrm>
            <a:off x="4865449" y="2405742"/>
            <a:ext cx="1144402" cy="18669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0D459-2044-4A49-8C1C-431A2438C451}"/>
              </a:ext>
            </a:extLst>
          </p:cNvPr>
          <p:cNvSpPr txBox="1"/>
          <p:nvPr/>
        </p:nvSpPr>
        <p:spPr>
          <a:xfrm>
            <a:off x="4654579" y="5081240"/>
            <a:ext cx="156614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Stud4</a:t>
            </a:r>
          </a:p>
        </p:txBody>
      </p:sp>
    </p:spTree>
    <p:extLst>
      <p:ext uri="{BB962C8B-B14F-4D97-AF65-F5344CB8AC3E}">
        <p14:creationId xmlns:p14="http://schemas.microsoft.com/office/powerpoint/2010/main" val="213893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table, sitting, bench&#10;&#10;Description automatically generated">
            <a:extLst>
              <a:ext uri="{FF2B5EF4-FFF2-40B4-BE49-F238E27FC236}">
                <a16:creationId xmlns:a16="http://schemas.microsoft.com/office/drawing/2014/main" id="{3ABB554F-4950-46DC-B4B9-80817D58A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7" t="21358" r="23148"/>
          <a:stretch/>
        </p:blipFill>
        <p:spPr>
          <a:xfrm>
            <a:off x="-1" y="0"/>
            <a:ext cx="6858001" cy="9906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2E565B-CFC0-4A54-9AE9-853CA203DF80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762500" y="6781450"/>
            <a:ext cx="932252" cy="92385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538A7B-716D-49C4-B1A3-083A5312D75B}"/>
              </a:ext>
            </a:extLst>
          </p:cNvPr>
          <p:cNvSpPr txBox="1"/>
          <p:nvPr/>
        </p:nvSpPr>
        <p:spPr>
          <a:xfrm rot="2452249">
            <a:off x="678430" y="6088953"/>
            <a:ext cx="1958017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Stud row 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C29D7-A8D6-4E5D-BA5C-7FC2F77E965F}"/>
              </a:ext>
            </a:extLst>
          </p:cNvPr>
          <p:cNvSpPr txBox="1"/>
          <p:nvPr/>
        </p:nvSpPr>
        <p:spPr>
          <a:xfrm rot="2452249">
            <a:off x="678431" y="7474474"/>
            <a:ext cx="1958017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Stud row 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746F3-B868-4424-8697-00B0A4841A4E}"/>
              </a:ext>
            </a:extLst>
          </p:cNvPr>
          <p:cNvSpPr txBox="1"/>
          <p:nvPr/>
        </p:nvSpPr>
        <p:spPr>
          <a:xfrm>
            <a:off x="5113127" y="6319785"/>
            <a:ext cx="116324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Tracks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A292AE-6728-4C7E-833A-69A6FD3D482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595638" y="6781450"/>
            <a:ext cx="99114" cy="198155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7A1F5E-7B06-4199-B983-4904F662FF62}"/>
              </a:ext>
            </a:extLst>
          </p:cNvPr>
          <p:cNvSpPr txBox="1"/>
          <p:nvPr/>
        </p:nvSpPr>
        <p:spPr>
          <a:xfrm>
            <a:off x="3504343" y="4580756"/>
            <a:ext cx="1782721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Glass </a:t>
            </a:r>
            <a:r>
              <a:rPr lang="en-AU" sz="3000" dirty="0" err="1"/>
              <a:t>fiber</a:t>
            </a:r>
            <a:r>
              <a:rPr lang="en-AU" sz="3000" dirty="0"/>
              <a:t> insulation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9F2C96-15D6-4F01-9F67-A8FC75BD5D6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235200" y="1016000"/>
            <a:ext cx="1834506" cy="369521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D14321-6556-4B27-83D4-F6F975E32ABF}"/>
              </a:ext>
            </a:extLst>
          </p:cNvPr>
          <p:cNvSpPr txBox="1"/>
          <p:nvPr/>
        </p:nvSpPr>
        <p:spPr>
          <a:xfrm>
            <a:off x="303943" y="1154688"/>
            <a:ext cx="1931257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Plasterboard</a:t>
            </a:r>
          </a:p>
        </p:txBody>
      </p:sp>
    </p:spTree>
    <p:extLst>
      <p:ext uri="{BB962C8B-B14F-4D97-AF65-F5344CB8AC3E}">
        <p14:creationId xmlns:p14="http://schemas.microsoft.com/office/powerpoint/2010/main" val="668681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building, sitting, table&#10;&#10;Description automatically generated">
            <a:extLst>
              <a:ext uri="{FF2B5EF4-FFF2-40B4-BE49-F238E27FC236}">
                <a16:creationId xmlns:a16="http://schemas.microsoft.com/office/drawing/2014/main" id="{0C9028C3-E805-40A1-A212-812BFDFAB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200028-728E-4694-AE73-7D6165738F6A}"/>
              </a:ext>
            </a:extLst>
          </p:cNvPr>
          <p:cNvSpPr txBox="1"/>
          <p:nvPr/>
        </p:nvSpPr>
        <p:spPr>
          <a:xfrm>
            <a:off x="1132114" y="6719369"/>
            <a:ext cx="2082944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 plasterboard (Pb1)</a:t>
            </a:r>
          </a:p>
          <a:p>
            <a:r>
              <a:rPr lang="en-AU" sz="3179" dirty="0"/>
              <a:t> open-up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73A271-8362-43E9-B5D3-C9CDA2DCC1AF}"/>
              </a:ext>
            </a:extLst>
          </p:cNvPr>
          <p:cNvSpPr/>
          <p:nvPr/>
        </p:nvSpPr>
        <p:spPr>
          <a:xfrm>
            <a:off x="4484915" y="3146227"/>
            <a:ext cx="1706336" cy="5620401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AD84E5-F0D4-442A-B06A-CF55784D25DD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3215058" y="5956428"/>
            <a:ext cx="1269857" cy="174141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529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ble&#10;&#10;Description automatically generated">
            <a:extLst>
              <a:ext uri="{FF2B5EF4-FFF2-40B4-BE49-F238E27FC236}">
                <a16:creationId xmlns:a16="http://schemas.microsoft.com/office/drawing/2014/main" id="{A7F47CB5-55A0-4591-9C16-B470BD900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324EFC-885A-4546-AA3B-19D5A3B2F186}"/>
              </a:ext>
            </a:extLst>
          </p:cNvPr>
          <p:cNvCxnSpPr>
            <a:cxnSpLocks/>
            <a:stCxn id="5" idx="0"/>
            <a:endCxn id="6" idx="3"/>
          </p:cNvCxnSpPr>
          <p:nvPr/>
        </p:nvCxnSpPr>
        <p:spPr>
          <a:xfrm flipV="1">
            <a:off x="1553029" y="6285193"/>
            <a:ext cx="867155" cy="132591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BCEC9B-EC76-40D7-9795-04460FB70A78}"/>
              </a:ext>
            </a:extLst>
          </p:cNvPr>
          <p:cNvSpPr txBox="1"/>
          <p:nvPr/>
        </p:nvSpPr>
        <p:spPr>
          <a:xfrm>
            <a:off x="456877" y="7611111"/>
            <a:ext cx="2192304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Crack on ambient side plasterboard (Pb4)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E86F16-8486-4139-80BF-8323015DF2A8}"/>
              </a:ext>
            </a:extLst>
          </p:cNvPr>
          <p:cNvSpPr/>
          <p:nvPr/>
        </p:nvSpPr>
        <p:spPr>
          <a:xfrm>
            <a:off x="2099129" y="1589314"/>
            <a:ext cx="2192304" cy="550156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06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A8D84F72-7CC5-4459-8602-325E92E49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726" y="0"/>
            <a:ext cx="7637452" cy="9906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2AD66D-5094-438F-905B-8647B5ED702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718560" y="7082971"/>
            <a:ext cx="247950" cy="129075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4CA7F9-BA56-4160-86E6-51A7FE3BDB1C}"/>
              </a:ext>
            </a:extLst>
          </p:cNvPr>
          <p:cNvSpPr txBox="1"/>
          <p:nvPr/>
        </p:nvSpPr>
        <p:spPr>
          <a:xfrm>
            <a:off x="0" y="8373724"/>
            <a:ext cx="1933019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Stud3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66C196-F5D8-42B7-93AF-12F6CB4A7DE5}"/>
              </a:ext>
            </a:extLst>
          </p:cNvPr>
          <p:cNvSpPr/>
          <p:nvPr/>
        </p:nvSpPr>
        <p:spPr>
          <a:xfrm>
            <a:off x="-135869" y="1911350"/>
            <a:ext cx="1494769" cy="5171621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D0BFEE-BBB0-4FE9-80F9-E55A6F313881}"/>
              </a:ext>
            </a:extLst>
          </p:cNvPr>
          <p:cNvCxnSpPr>
            <a:cxnSpLocks/>
          </p:cNvCxnSpPr>
          <p:nvPr/>
        </p:nvCxnSpPr>
        <p:spPr>
          <a:xfrm flipV="1">
            <a:off x="3772099" y="5834744"/>
            <a:ext cx="875091" cy="228090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1A9DDA1-C054-4CF9-8F9B-3A5FC2D3A2C4}"/>
              </a:ext>
            </a:extLst>
          </p:cNvPr>
          <p:cNvSpPr/>
          <p:nvPr/>
        </p:nvSpPr>
        <p:spPr>
          <a:xfrm>
            <a:off x="4644671" y="2032350"/>
            <a:ext cx="1494769" cy="60833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D3DF1-19A3-4EA7-A54D-4485AEECEA09}"/>
              </a:ext>
            </a:extLst>
          </p:cNvPr>
          <p:cNvSpPr txBox="1"/>
          <p:nvPr/>
        </p:nvSpPr>
        <p:spPr>
          <a:xfrm>
            <a:off x="2805590" y="8153351"/>
            <a:ext cx="1933019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Stud4</a:t>
            </a:r>
          </a:p>
        </p:txBody>
      </p:sp>
    </p:spTree>
    <p:extLst>
      <p:ext uri="{BB962C8B-B14F-4D97-AF65-F5344CB8AC3E}">
        <p14:creationId xmlns:p14="http://schemas.microsoft.com/office/powerpoint/2010/main" val="133862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flying, water, large&#10;&#10;Description automatically generated">
            <a:extLst>
              <a:ext uri="{FF2B5EF4-FFF2-40B4-BE49-F238E27FC236}">
                <a16:creationId xmlns:a16="http://schemas.microsoft.com/office/drawing/2014/main" id="{B7BA865F-8808-4084-BC9A-4BCFACC95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7"/>
          <a:stretch/>
        </p:blipFill>
        <p:spPr>
          <a:xfrm rot="162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9BE05E4-35B4-4560-BA0E-175A9B65DAB7}"/>
              </a:ext>
            </a:extLst>
          </p:cNvPr>
          <p:cNvSpPr/>
          <p:nvPr/>
        </p:nvSpPr>
        <p:spPr>
          <a:xfrm>
            <a:off x="2955136" y="196760"/>
            <a:ext cx="1212252" cy="970924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D6BA85-4BA9-4B53-B514-5A05EDC074A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77568" y="2043419"/>
            <a:ext cx="1386114" cy="2909581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099AE8-39C6-4C0A-9FFD-1BF1D707207F}"/>
              </a:ext>
            </a:extLst>
          </p:cNvPr>
          <p:cNvSpPr txBox="1"/>
          <p:nvPr/>
        </p:nvSpPr>
        <p:spPr>
          <a:xfrm>
            <a:off x="91453" y="196760"/>
            <a:ext cx="2772229" cy="184665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Screw arrangement on the stud without plasterboard joint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93F26C-C3F6-424C-BF69-1B1E840CED76}"/>
              </a:ext>
            </a:extLst>
          </p:cNvPr>
          <p:cNvSpPr/>
          <p:nvPr/>
        </p:nvSpPr>
        <p:spPr>
          <a:xfrm>
            <a:off x="3486751" y="720725"/>
            <a:ext cx="266108" cy="279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3A9F33-7CBD-4F95-8BD3-511C3CA199A8}"/>
              </a:ext>
            </a:extLst>
          </p:cNvPr>
          <p:cNvSpPr/>
          <p:nvPr/>
        </p:nvSpPr>
        <p:spPr>
          <a:xfrm>
            <a:off x="3484770" y="3444875"/>
            <a:ext cx="266108" cy="279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80F870-238F-4C1E-B5D7-77FF60B24313}"/>
              </a:ext>
            </a:extLst>
          </p:cNvPr>
          <p:cNvSpPr/>
          <p:nvPr/>
        </p:nvSpPr>
        <p:spPr>
          <a:xfrm>
            <a:off x="3440316" y="5730875"/>
            <a:ext cx="266108" cy="279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CC7F57-3B5D-4E20-A69B-7EF371C4C7EE}"/>
              </a:ext>
            </a:extLst>
          </p:cNvPr>
          <p:cNvSpPr/>
          <p:nvPr/>
        </p:nvSpPr>
        <p:spPr>
          <a:xfrm>
            <a:off x="3428208" y="7737475"/>
            <a:ext cx="266108" cy="279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62015A-4C36-4019-8642-5D87CACDF6D2}"/>
              </a:ext>
            </a:extLst>
          </p:cNvPr>
          <p:cNvSpPr/>
          <p:nvPr/>
        </p:nvSpPr>
        <p:spPr>
          <a:xfrm>
            <a:off x="3428208" y="9429840"/>
            <a:ext cx="266108" cy="279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1E4D53-5515-4B7C-A98B-294E6138300B}"/>
              </a:ext>
            </a:extLst>
          </p:cNvPr>
          <p:cNvCxnSpPr>
            <a:cxnSpLocks/>
          </p:cNvCxnSpPr>
          <p:nvPr/>
        </p:nvCxnSpPr>
        <p:spPr>
          <a:xfrm>
            <a:off x="2317784" y="5870575"/>
            <a:ext cx="0" cy="20066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FAAB29-C2D6-400B-93D2-D4B3B500923D}"/>
              </a:ext>
            </a:extLst>
          </p:cNvPr>
          <p:cNvSpPr txBox="1"/>
          <p:nvPr/>
        </p:nvSpPr>
        <p:spPr>
          <a:xfrm>
            <a:off x="876305" y="6633135"/>
            <a:ext cx="1340047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300 mm</a:t>
            </a:r>
          </a:p>
        </p:txBody>
      </p:sp>
    </p:spTree>
    <p:extLst>
      <p:ext uri="{BB962C8B-B14F-4D97-AF65-F5344CB8AC3E}">
        <p14:creationId xmlns:p14="http://schemas.microsoft.com/office/powerpoint/2010/main" val="517758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indoor, sitting, white&#10;&#10;Description automatically generated">
            <a:extLst>
              <a:ext uri="{FF2B5EF4-FFF2-40B4-BE49-F238E27FC236}">
                <a16:creationId xmlns:a16="http://schemas.microsoft.com/office/drawing/2014/main" id="{3F119A19-F0CD-4ED3-8C25-A8017038E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C6F619-ACF4-44E1-9050-E24A90AB773D}"/>
              </a:ext>
            </a:extLst>
          </p:cNvPr>
          <p:cNvCxnSpPr>
            <a:cxnSpLocks/>
          </p:cNvCxnSpPr>
          <p:nvPr/>
        </p:nvCxnSpPr>
        <p:spPr>
          <a:xfrm flipV="1">
            <a:off x="1981200" y="749301"/>
            <a:ext cx="939800" cy="124459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921FBD-6344-43BB-B928-1BD17A2B46CA}"/>
              </a:ext>
            </a:extLst>
          </p:cNvPr>
          <p:cNvSpPr txBox="1"/>
          <p:nvPr/>
        </p:nvSpPr>
        <p:spPr>
          <a:xfrm>
            <a:off x="390595" y="1993900"/>
            <a:ext cx="2060505" cy="14677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 plasterboard open-up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DCE99E-3BAE-464D-8018-B3F43248603D}"/>
              </a:ext>
            </a:extLst>
          </p:cNvPr>
          <p:cNvSpPr/>
          <p:nvPr/>
        </p:nvSpPr>
        <p:spPr>
          <a:xfrm>
            <a:off x="1765300" y="3499709"/>
            <a:ext cx="2601083" cy="503086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1B84DA-7FD5-47C9-8663-38CEEAF2E78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432300" y="5384800"/>
            <a:ext cx="1179892" cy="81611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B8FAE1-EAFD-4610-B728-D5218CB1C013}"/>
              </a:ext>
            </a:extLst>
          </p:cNvPr>
          <p:cNvSpPr txBox="1"/>
          <p:nvPr/>
        </p:nvSpPr>
        <p:spPr>
          <a:xfrm>
            <a:off x="4581939" y="6200918"/>
            <a:ext cx="2060505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Plasterboard fall-off</a:t>
            </a:r>
          </a:p>
        </p:txBody>
      </p:sp>
    </p:spTree>
    <p:extLst>
      <p:ext uri="{BB962C8B-B14F-4D97-AF65-F5344CB8AC3E}">
        <p14:creationId xmlns:p14="http://schemas.microsoft.com/office/powerpoint/2010/main" val="3347805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standing, man, water&#10;&#10;Description automatically generated">
            <a:extLst>
              <a:ext uri="{FF2B5EF4-FFF2-40B4-BE49-F238E27FC236}">
                <a16:creationId xmlns:a16="http://schemas.microsoft.com/office/drawing/2014/main" id="{30195B63-2865-44AC-8D62-540CBB95D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906C336-DFAE-412E-A3DA-BFC2EBF44ADD}"/>
              </a:ext>
            </a:extLst>
          </p:cNvPr>
          <p:cNvSpPr/>
          <p:nvPr/>
        </p:nvSpPr>
        <p:spPr>
          <a:xfrm>
            <a:off x="1688073" y="312008"/>
            <a:ext cx="2435983" cy="8997091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880D5A-B61C-4AE8-B430-9A343681E1C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124056" y="5327650"/>
            <a:ext cx="1366972" cy="71258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C286CC-69CD-4C7E-BA85-9DF749CB1C29}"/>
              </a:ext>
            </a:extLst>
          </p:cNvPr>
          <p:cNvSpPr txBox="1"/>
          <p:nvPr/>
        </p:nvSpPr>
        <p:spPr>
          <a:xfrm>
            <a:off x="4404483" y="6040236"/>
            <a:ext cx="2173090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Cracks on ambient side plasterboard (Pb4)</a:t>
            </a:r>
          </a:p>
        </p:txBody>
      </p:sp>
    </p:spTree>
    <p:extLst>
      <p:ext uri="{BB962C8B-B14F-4D97-AF65-F5344CB8AC3E}">
        <p14:creationId xmlns:p14="http://schemas.microsoft.com/office/powerpoint/2010/main" val="4202866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ld, pile, sitting, large&#10;&#10;Description automatically generated">
            <a:extLst>
              <a:ext uri="{FF2B5EF4-FFF2-40B4-BE49-F238E27FC236}">
                <a16:creationId xmlns:a16="http://schemas.microsoft.com/office/drawing/2014/main" id="{325E7836-420C-4871-9800-0E60AA255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7C7479-1C59-49AC-90D0-D689D6C7818A}"/>
              </a:ext>
            </a:extLst>
          </p:cNvPr>
          <p:cNvCxnSpPr>
            <a:cxnSpLocks/>
          </p:cNvCxnSpPr>
          <p:nvPr/>
        </p:nvCxnSpPr>
        <p:spPr>
          <a:xfrm>
            <a:off x="2193636" y="1233858"/>
            <a:ext cx="841665" cy="13774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F966AB-A554-4D11-B194-5B5090973DF1}"/>
              </a:ext>
            </a:extLst>
          </p:cNvPr>
          <p:cNvSpPr txBox="1"/>
          <p:nvPr/>
        </p:nvSpPr>
        <p:spPr>
          <a:xfrm>
            <a:off x="147546" y="744622"/>
            <a:ext cx="2046090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 plasterboard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9A50ED-987B-46AD-BAA3-3D1134D4EC2B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901700" y="4635940"/>
            <a:ext cx="626223" cy="354696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0F6C00-C5A7-4808-9393-C540269B7F92}"/>
              </a:ext>
            </a:extLst>
          </p:cNvPr>
          <p:cNvSpPr txBox="1"/>
          <p:nvPr/>
        </p:nvSpPr>
        <p:spPr>
          <a:xfrm>
            <a:off x="325346" y="8182905"/>
            <a:ext cx="2405154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Burnt fire side insulation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EDB9B7-EA15-498E-B946-D81E32FD153C}"/>
              </a:ext>
            </a:extLst>
          </p:cNvPr>
          <p:cNvSpPr txBox="1"/>
          <p:nvPr/>
        </p:nvSpPr>
        <p:spPr>
          <a:xfrm>
            <a:off x="3632200" y="8182905"/>
            <a:ext cx="2405154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Intact ambient side insulation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F6860-E60D-4330-9EDA-E83429E781EA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835400" y="5740400"/>
            <a:ext cx="999377" cy="244250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8B7478-768F-451E-97EB-48A371E7ABB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081391" y="2138184"/>
            <a:ext cx="942798" cy="306881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6514DC-D617-4CF2-9C9B-2BEAD358799F}"/>
              </a:ext>
            </a:extLst>
          </p:cNvPr>
          <p:cNvSpPr txBox="1"/>
          <p:nvPr/>
        </p:nvSpPr>
        <p:spPr>
          <a:xfrm>
            <a:off x="3878814" y="1159711"/>
            <a:ext cx="2405154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Discolouration of insulation</a:t>
            </a:r>
          </a:p>
        </p:txBody>
      </p:sp>
    </p:spTree>
    <p:extLst>
      <p:ext uri="{BB962C8B-B14F-4D97-AF65-F5344CB8AC3E}">
        <p14:creationId xmlns:p14="http://schemas.microsoft.com/office/powerpoint/2010/main" val="3807210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inside of a building&#10;&#10;Description automatically generated">
            <a:extLst>
              <a:ext uri="{FF2B5EF4-FFF2-40B4-BE49-F238E27FC236}">
                <a16:creationId xmlns:a16="http://schemas.microsoft.com/office/drawing/2014/main" id="{DB861784-5F78-4E83-A1F3-568E286D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0177D-058D-489E-8AE3-4F5B51906207}"/>
              </a:ext>
            </a:extLst>
          </p:cNvPr>
          <p:cNvSpPr txBox="1"/>
          <p:nvPr/>
        </p:nvSpPr>
        <p:spPr>
          <a:xfrm>
            <a:off x="4425545" y="8102600"/>
            <a:ext cx="1933019" cy="14677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fire side stud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8CC428-6D69-4A7E-A177-89F09E1330EF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076700" y="6438900"/>
            <a:ext cx="1315355" cy="16637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3A760AE-79A3-4CF1-840E-CD23F4BFB57B}"/>
              </a:ext>
            </a:extLst>
          </p:cNvPr>
          <p:cNvSpPr/>
          <p:nvPr/>
        </p:nvSpPr>
        <p:spPr>
          <a:xfrm>
            <a:off x="1001211" y="1410050"/>
            <a:ext cx="3075489" cy="787365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851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nature, ground&#10;&#10;Description automatically generated">
            <a:extLst>
              <a:ext uri="{FF2B5EF4-FFF2-40B4-BE49-F238E27FC236}">
                <a16:creationId xmlns:a16="http://schemas.microsoft.com/office/drawing/2014/main" id="{1474966B-C5EF-4854-92F7-81EC5BEC2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4"/>
          <a:stretch/>
        </p:blipFill>
        <p:spPr>
          <a:xfrm rot="5400000">
            <a:off x="-1524001" y="1524000"/>
            <a:ext cx="9906000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607FEF-989E-4E76-B870-1FC8D45E7566}"/>
              </a:ext>
            </a:extLst>
          </p:cNvPr>
          <p:cNvCxnSpPr>
            <a:cxnSpLocks/>
          </p:cNvCxnSpPr>
          <p:nvPr/>
        </p:nvCxnSpPr>
        <p:spPr>
          <a:xfrm flipV="1">
            <a:off x="1206500" y="5956300"/>
            <a:ext cx="1536700" cy="19558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2ADB4F-40B1-4CF3-9CA2-495E27D0C0AF}"/>
              </a:ext>
            </a:extLst>
          </p:cNvPr>
          <p:cNvSpPr txBox="1"/>
          <p:nvPr/>
        </p:nvSpPr>
        <p:spPr>
          <a:xfrm>
            <a:off x="478971" y="7760968"/>
            <a:ext cx="2060505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 plasterboard (Pb1)</a:t>
            </a:r>
          </a:p>
          <a:p>
            <a:r>
              <a:rPr lang="en-AU" sz="3179" dirty="0"/>
              <a:t> open-up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C1EEA9-DC45-459F-8CFB-2460878248B5}"/>
              </a:ext>
            </a:extLst>
          </p:cNvPr>
          <p:cNvSpPr/>
          <p:nvPr/>
        </p:nvSpPr>
        <p:spPr>
          <a:xfrm>
            <a:off x="2849599" y="2336176"/>
            <a:ext cx="2530406" cy="640326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116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cycle, sitting, table, laying&#10;&#10;Description automatically generated">
            <a:extLst>
              <a:ext uri="{FF2B5EF4-FFF2-40B4-BE49-F238E27FC236}">
                <a16:creationId xmlns:a16="http://schemas.microsoft.com/office/drawing/2014/main" id="{47CD5BB4-4629-4070-929E-FE6368EE9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E79687-F071-43AA-BC35-C661556252E9}"/>
              </a:ext>
            </a:extLst>
          </p:cNvPr>
          <p:cNvSpPr txBox="1"/>
          <p:nvPr/>
        </p:nvSpPr>
        <p:spPr>
          <a:xfrm>
            <a:off x="478971" y="7325850"/>
            <a:ext cx="2511879" cy="24461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Excessive bowing on ambient side plasterboard (Pb4)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7DEF3-4E49-41F0-8A90-D938087A4096}"/>
              </a:ext>
            </a:extLst>
          </p:cNvPr>
          <p:cNvSpPr txBox="1"/>
          <p:nvPr/>
        </p:nvSpPr>
        <p:spPr>
          <a:xfrm>
            <a:off x="1545771" y="747537"/>
            <a:ext cx="2511879" cy="14677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Excessive contraction in LVDT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B65E1C-A180-44DD-A968-AE730429F96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2169885" y="2215246"/>
            <a:ext cx="631826" cy="130162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6793498-775D-4730-AB9F-D40F25311C56}"/>
              </a:ext>
            </a:extLst>
          </p:cNvPr>
          <p:cNvSpPr/>
          <p:nvPr/>
        </p:nvSpPr>
        <p:spPr>
          <a:xfrm>
            <a:off x="1063170" y="3516875"/>
            <a:ext cx="2213429" cy="19558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935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E1141CC4-7DC2-4C8C-AE70-94A023C36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D0BFEE-BBB0-4FE9-80F9-E55A6F313881}"/>
              </a:ext>
            </a:extLst>
          </p:cNvPr>
          <p:cNvCxnSpPr>
            <a:cxnSpLocks/>
          </p:cNvCxnSpPr>
          <p:nvPr/>
        </p:nvCxnSpPr>
        <p:spPr>
          <a:xfrm flipV="1">
            <a:off x="889000" y="6705600"/>
            <a:ext cx="2536870" cy="1664051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1A9DDA1-C054-4CF9-8F9B-3A5FC2D3A2C4}"/>
              </a:ext>
            </a:extLst>
          </p:cNvPr>
          <p:cNvSpPr/>
          <p:nvPr/>
        </p:nvSpPr>
        <p:spPr>
          <a:xfrm>
            <a:off x="3425870" y="2324100"/>
            <a:ext cx="1665920" cy="63627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CA7F9-BA56-4160-86E6-51A7FE3BDB1C}"/>
              </a:ext>
            </a:extLst>
          </p:cNvPr>
          <p:cNvSpPr txBox="1"/>
          <p:nvPr/>
        </p:nvSpPr>
        <p:spPr>
          <a:xfrm>
            <a:off x="426051" y="8125032"/>
            <a:ext cx="1933019" cy="14677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Buckled fire side studs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414EBB-AE81-4227-B31C-B7D5E3D5BFA7}"/>
              </a:ext>
            </a:extLst>
          </p:cNvPr>
          <p:cNvCxnSpPr>
            <a:cxnSpLocks/>
          </p:cNvCxnSpPr>
          <p:nvPr/>
        </p:nvCxnSpPr>
        <p:spPr>
          <a:xfrm>
            <a:off x="2144881" y="2616200"/>
            <a:ext cx="979319" cy="7239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A181EC-DC47-4D11-BF86-3CCD75B55A9D}"/>
              </a:ext>
            </a:extLst>
          </p:cNvPr>
          <p:cNvSpPr txBox="1"/>
          <p:nvPr/>
        </p:nvSpPr>
        <p:spPr>
          <a:xfrm>
            <a:off x="105931" y="1510441"/>
            <a:ext cx="1933019" cy="14677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Intact ambient side studs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12135-7B61-4CF3-AFD9-B798C570433D}"/>
              </a:ext>
            </a:extLst>
          </p:cNvPr>
          <p:cNvSpPr txBox="1"/>
          <p:nvPr/>
        </p:nvSpPr>
        <p:spPr>
          <a:xfrm>
            <a:off x="350708" y="5467064"/>
            <a:ext cx="1933019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Intact insulation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5B35C7-79B5-4665-B6F3-3AFA36CAAFC4}"/>
              </a:ext>
            </a:extLst>
          </p:cNvPr>
          <p:cNvCxnSpPr>
            <a:cxnSpLocks/>
          </p:cNvCxnSpPr>
          <p:nvPr/>
        </p:nvCxnSpPr>
        <p:spPr>
          <a:xfrm flipV="1">
            <a:off x="1165562" y="4422981"/>
            <a:ext cx="841038" cy="100309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75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reet&#10;&#10;Description automatically generated">
            <a:extLst>
              <a:ext uri="{FF2B5EF4-FFF2-40B4-BE49-F238E27FC236}">
                <a16:creationId xmlns:a16="http://schemas.microsoft.com/office/drawing/2014/main" id="{DCC8E774-80AE-4DCB-9B2B-DF2266D2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599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952742-E6B4-4919-B455-05BB21981F02}"/>
              </a:ext>
            </a:extLst>
          </p:cNvPr>
          <p:cNvCxnSpPr>
            <a:cxnSpLocks/>
          </p:cNvCxnSpPr>
          <p:nvPr/>
        </p:nvCxnSpPr>
        <p:spPr>
          <a:xfrm flipV="1">
            <a:off x="2065083" y="4461619"/>
            <a:ext cx="489936" cy="691498"/>
          </a:xfrm>
          <a:prstGeom prst="straightConnector1">
            <a:avLst/>
          </a:prstGeom>
          <a:ln w="508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A17C5A-F62D-4F64-9503-B11BF57E7850}"/>
              </a:ext>
            </a:extLst>
          </p:cNvPr>
          <p:cNvCxnSpPr>
            <a:cxnSpLocks/>
          </p:cNvCxnSpPr>
          <p:nvPr/>
        </p:nvCxnSpPr>
        <p:spPr>
          <a:xfrm flipV="1">
            <a:off x="2065083" y="4953000"/>
            <a:ext cx="1143864" cy="200117"/>
          </a:xfrm>
          <a:prstGeom prst="straightConnector1">
            <a:avLst/>
          </a:prstGeom>
          <a:ln w="508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7C81781-3B05-40C3-95C2-0A108BA9D4E1}"/>
              </a:ext>
            </a:extLst>
          </p:cNvPr>
          <p:cNvSpPr txBox="1"/>
          <p:nvPr/>
        </p:nvSpPr>
        <p:spPr>
          <a:xfrm>
            <a:off x="1032543" y="5197038"/>
            <a:ext cx="1329658" cy="1754326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calcinated fire side plasterboard Pb1, Pb2 and Pb3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C98BB0-FE88-4D24-AF61-5950827B49D2}"/>
              </a:ext>
            </a:extLst>
          </p:cNvPr>
          <p:cNvCxnSpPr>
            <a:cxnSpLocks/>
          </p:cNvCxnSpPr>
          <p:nvPr/>
        </p:nvCxnSpPr>
        <p:spPr>
          <a:xfrm flipV="1">
            <a:off x="2999287" y="5792347"/>
            <a:ext cx="497832" cy="714640"/>
          </a:xfrm>
          <a:prstGeom prst="straightConnector1">
            <a:avLst/>
          </a:prstGeom>
          <a:ln w="508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BF1D13-AD3F-4D5E-935E-DAB023CAE80E}"/>
              </a:ext>
            </a:extLst>
          </p:cNvPr>
          <p:cNvCxnSpPr>
            <a:cxnSpLocks/>
          </p:cNvCxnSpPr>
          <p:nvPr/>
        </p:nvCxnSpPr>
        <p:spPr>
          <a:xfrm flipV="1">
            <a:off x="2999287" y="6409452"/>
            <a:ext cx="2110750" cy="97536"/>
          </a:xfrm>
          <a:prstGeom prst="straightConnector1">
            <a:avLst/>
          </a:prstGeom>
          <a:ln w="508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BD5350-791E-42BF-81E3-9A271EA57E73}"/>
              </a:ext>
            </a:extLst>
          </p:cNvPr>
          <p:cNvSpPr txBox="1"/>
          <p:nvPr/>
        </p:nvSpPr>
        <p:spPr>
          <a:xfrm>
            <a:off x="2555019" y="6691306"/>
            <a:ext cx="1061256" cy="64633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Intact Pb3</a:t>
            </a:r>
          </a:p>
        </p:txBody>
      </p:sp>
    </p:spTree>
    <p:extLst>
      <p:ext uri="{BB962C8B-B14F-4D97-AF65-F5344CB8AC3E}">
        <p14:creationId xmlns:p14="http://schemas.microsoft.com/office/powerpoint/2010/main" val="1029392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table, man, old&#10;&#10;Description automatically generated">
            <a:extLst>
              <a:ext uri="{FF2B5EF4-FFF2-40B4-BE49-F238E27FC236}">
                <a16:creationId xmlns:a16="http://schemas.microsoft.com/office/drawing/2014/main" id="{B6FACEDA-58A6-492C-92CD-0CA84AE84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C801CA-F6C4-45BA-A205-042517A239A3}"/>
              </a:ext>
            </a:extLst>
          </p:cNvPr>
          <p:cNvSpPr/>
          <p:nvPr/>
        </p:nvSpPr>
        <p:spPr>
          <a:xfrm>
            <a:off x="1712949" y="2011268"/>
            <a:ext cx="2060505" cy="393233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33EFA-1DEF-4CA3-A1A6-7B3ABB3D0DA0}"/>
              </a:ext>
            </a:extLst>
          </p:cNvPr>
          <p:cNvSpPr txBox="1"/>
          <p:nvPr/>
        </p:nvSpPr>
        <p:spPr>
          <a:xfrm>
            <a:off x="3429000" y="6756936"/>
            <a:ext cx="2530405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Discolouration of ambient side plasterboard (Pb4)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38ABE2-EBC6-4710-85A6-3184741283A9}"/>
              </a:ext>
            </a:extLst>
          </p:cNvPr>
          <p:cNvCxnSpPr>
            <a:cxnSpLocks/>
            <a:stCxn id="5" idx="0"/>
            <a:endCxn id="4" idx="5"/>
          </p:cNvCxnSpPr>
          <p:nvPr/>
        </p:nvCxnSpPr>
        <p:spPr>
          <a:xfrm flipH="1" flipV="1">
            <a:off x="3471700" y="5367723"/>
            <a:ext cx="1222503" cy="138921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31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building&#10;&#10;Description automatically generated">
            <a:extLst>
              <a:ext uri="{FF2B5EF4-FFF2-40B4-BE49-F238E27FC236}">
                <a16:creationId xmlns:a16="http://schemas.microsoft.com/office/drawing/2014/main" id="{A6A14906-02F2-41D7-BD6A-07843C50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B681B-7ED0-48EF-BAD1-605765A026F8}"/>
              </a:ext>
            </a:extLst>
          </p:cNvPr>
          <p:cNvSpPr txBox="1"/>
          <p:nvPr/>
        </p:nvSpPr>
        <p:spPr>
          <a:xfrm>
            <a:off x="393700" y="7460732"/>
            <a:ext cx="1828800" cy="954107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Buckling of all studs</a:t>
            </a:r>
          </a:p>
        </p:txBody>
      </p:sp>
    </p:spTree>
    <p:extLst>
      <p:ext uri="{BB962C8B-B14F-4D97-AF65-F5344CB8AC3E}">
        <p14:creationId xmlns:p14="http://schemas.microsoft.com/office/powerpoint/2010/main" val="40693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hite wall&#10;&#10;Description automatically generated">
            <a:extLst>
              <a:ext uri="{FF2B5EF4-FFF2-40B4-BE49-F238E27FC236}">
                <a16:creationId xmlns:a16="http://schemas.microsoft.com/office/drawing/2014/main" id="{CCA929BD-7C26-4924-9295-12D7CAC84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E5C489B-2778-4B69-BA2E-0561560C9DF2}"/>
              </a:ext>
            </a:extLst>
          </p:cNvPr>
          <p:cNvSpPr/>
          <p:nvPr/>
        </p:nvSpPr>
        <p:spPr>
          <a:xfrm>
            <a:off x="3471862" y="528637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A5C60C-DEBE-4837-B988-90E189515C0C}"/>
              </a:ext>
            </a:extLst>
          </p:cNvPr>
          <p:cNvSpPr/>
          <p:nvPr/>
        </p:nvSpPr>
        <p:spPr>
          <a:xfrm>
            <a:off x="3662363" y="1471612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118050-C67B-4E48-B84F-170BF1A14727}"/>
              </a:ext>
            </a:extLst>
          </p:cNvPr>
          <p:cNvSpPr/>
          <p:nvPr/>
        </p:nvSpPr>
        <p:spPr>
          <a:xfrm>
            <a:off x="3471862" y="2381249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8BE664-476C-43C1-96E2-5DFFCC86482B}"/>
              </a:ext>
            </a:extLst>
          </p:cNvPr>
          <p:cNvSpPr/>
          <p:nvPr/>
        </p:nvSpPr>
        <p:spPr>
          <a:xfrm>
            <a:off x="3657601" y="3228974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76D70D-524B-4AC6-B962-ECACD057A87C}"/>
              </a:ext>
            </a:extLst>
          </p:cNvPr>
          <p:cNvSpPr/>
          <p:nvPr/>
        </p:nvSpPr>
        <p:spPr>
          <a:xfrm>
            <a:off x="3471862" y="4043361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62183C-1758-4ED0-AB63-56791B78EE9D}"/>
              </a:ext>
            </a:extLst>
          </p:cNvPr>
          <p:cNvSpPr/>
          <p:nvPr/>
        </p:nvSpPr>
        <p:spPr>
          <a:xfrm>
            <a:off x="3657601" y="4795836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B26251-F80D-4FE4-A4BA-9815BD72A645}"/>
              </a:ext>
            </a:extLst>
          </p:cNvPr>
          <p:cNvSpPr/>
          <p:nvPr/>
        </p:nvSpPr>
        <p:spPr>
          <a:xfrm>
            <a:off x="3471862" y="5548311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EB5C8C-781A-4348-890B-E30EEF01C856}"/>
              </a:ext>
            </a:extLst>
          </p:cNvPr>
          <p:cNvSpPr/>
          <p:nvPr/>
        </p:nvSpPr>
        <p:spPr>
          <a:xfrm>
            <a:off x="3657600" y="6172199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57F52C-42AF-43D1-AD3C-B428B5D21273}"/>
              </a:ext>
            </a:extLst>
          </p:cNvPr>
          <p:cNvSpPr/>
          <p:nvPr/>
        </p:nvSpPr>
        <p:spPr>
          <a:xfrm>
            <a:off x="3471862" y="6919914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31D6C6-7C0A-4855-AF00-1458BE100A23}"/>
              </a:ext>
            </a:extLst>
          </p:cNvPr>
          <p:cNvSpPr/>
          <p:nvPr/>
        </p:nvSpPr>
        <p:spPr>
          <a:xfrm>
            <a:off x="3657599" y="7448552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916273-9046-40B4-BBB5-0DA578EE3107}"/>
              </a:ext>
            </a:extLst>
          </p:cNvPr>
          <p:cNvSpPr/>
          <p:nvPr/>
        </p:nvSpPr>
        <p:spPr>
          <a:xfrm>
            <a:off x="3471862" y="8101017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2E029E-D229-41F6-AAC6-BEA709D2B9D7}"/>
              </a:ext>
            </a:extLst>
          </p:cNvPr>
          <p:cNvSpPr/>
          <p:nvPr/>
        </p:nvSpPr>
        <p:spPr>
          <a:xfrm>
            <a:off x="3700462" y="8629655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EEA9FA-E292-453C-8AA4-E25C6A08F6E1}"/>
              </a:ext>
            </a:extLst>
          </p:cNvPr>
          <p:cNvSpPr/>
          <p:nvPr/>
        </p:nvSpPr>
        <p:spPr>
          <a:xfrm>
            <a:off x="3467098" y="9186864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7E12D4-261B-4385-9930-D6F4E06F2D8C}"/>
              </a:ext>
            </a:extLst>
          </p:cNvPr>
          <p:cNvSpPr/>
          <p:nvPr/>
        </p:nvSpPr>
        <p:spPr>
          <a:xfrm>
            <a:off x="3467097" y="9591677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939DE3B-9599-4950-8C44-143AE178AF06}"/>
              </a:ext>
            </a:extLst>
          </p:cNvPr>
          <p:cNvSpPr/>
          <p:nvPr/>
        </p:nvSpPr>
        <p:spPr>
          <a:xfrm>
            <a:off x="3700461" y="9591677"/>
            <a:ext cx="190501" cy="190499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998A89-7910-41BE-AAC1-9626F7651403}"/>
              </a:ext>
            </a:extLst>
          </p:cNvPr>
          <p:cNvSpPr/>
          <p:nvPr/>
        </p:nvSpPr>
        <p:spPr>
          <a:xfrm>
            <a:off x="2885117" y="196760"/>
            <a:ext cx="1578995" cy="970924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8DEA21-47FB-4EBD-A485-AA64D4A39016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499003" y="2526346"/>
            <a:ext cx="1122527" cy="272415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7825197-A28C-47BF-A04B-17BD1157C77E}"/>
              </a:ext>
            </a:extLst>
          </p:cNvPr>
          <p:cNvSpPr txBox="1"/>
          <p:nvPr/>
        </p:nvSpPr>
        <p:spPr>
          <a:xfrm>
            <a:off x="112888" y="263424"/>
            <a:ext cx="2772229" cy="230832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Staggered screw arrangement along the plasterboard joints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533E65-82DD-4A0E-AC4C-3E82D1A93814}"/>
              </a:ext>
            </a:extLst>
          </p:cNvPr>
          <p:cNvCxnSpPr>
            <a:cxnSpLocks/>
          </p:cNvCxnSpPr>
          <p:nvPr/>
        </p:nvCxnSpPr>
        <p:spPr>
          <a:xfrm>
            <a:off x="4717030" y="4043361"/>
            <a:ext cx="0" cy="159329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7CCACC-9FBC-439C-A367-215D97C0F210}"/>
              </a:ext>
            </a:extLst>
          </p:cNvPr>
          <p:cNvSpPr txBox="1"/>
          <p:nvPr/>
        </p:nvSpPr>
        <p:spPr>
          <a:xfrm>
            <a:off x="4991033" y="4565003"/>
            <a:ext cx="1340047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200 mm</a:t>
            </a:r>
          </a:p>
        </p:txBody>
      </p:sp>
    </p:spTree>
    <p:extLst>
      <p:ext uri="{BB962C8B-B14F-4D97-AF65-F5344CB8AC3E}">
        <p14:creationId xmlns:p14="http://schemas.microsoft.com/office/powerpoint/2010/main" val="3897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ound, building, outdoor&#10;&#10;Description automatically generated">
            <a:extLst>
              <a:ext uri="{FF2B5EF4-FFF2-40B4-BE49-F238E27FC236}">
                <a16:creationId xmlns:a16="http://schemas.microsoft.com/office/drawing/2014/main" id="{E7E172FF-78F3-4E01-B901-B96B85D79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2AF226-AA76-4948-9A14-C584FBDE9A8B}"/>
              </a:ext>
            </a:extLst>
          </p:cNvPr>
          <p:cNvCxnSpPr>
            <a:cxnSpLocks/>
          </p:cNvCxnSpPr>
          <p:nvPr/>
        </p:nvCxnSpPr>
        <p:spPr>
          <a:xfrm flipV="1">
            <a:off x="1676400" y="4381500"/>
            <a:ext cx="1752600" cy="311733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879A4E2-C65C-4DB7-9C6C-D6B9E60E0E51}"/>
              </a:ext>
            </a:extLst>
          </p:cNvPr>
          <p:cNvSpPr/>
          <p:nvPr/>
        </p:nvSpPr>
        <p:spPr>
          <a:xfrm>
            <a:off x="3648730" y="226136"/>
            <a:ext cx="1494769" cy="508246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624C98-39BE-444E-9AB4-B2471679F5B5}"/>
              </a:ext>
            </a:extLst>
          </p:cNvPr>
          <p:cNvSpPr txBox="1"/>
          <p:nvPr/>
        </p:nvSpPr>
        <p:spPr>
          <a:xfrm>
            <a:off x="535127" y="7498832"/>
            <a:ext cx="2525573" cy="2246769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 side plasterboard (Pb1) fall off. Excessive thermal bowing</a:t>
            </a:r>
          </a:p>
        </p:txBody>
      </p:sp>
    </p:spTree>
    <p:extLst>
      <p:ext uri="{BB962C8B-B14F-4D97-AF65-F5344CB8AC3E}">
        <p14:creationId xmlns:p14="http://schemas.microsoft.com/office/powerpoint/2010/main" val="3481079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7BA8969C-036A-4CD3-B99D-9855BDD35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68103" y="1479897"/>
            <a:ext cx="9994205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F68EE8-1D0B-4EFC-A20C-C8A1555F356F}"/>
              </a:ext>
            </a:extLst>
          </p:cNvPr>
          <p:cNvCxnSpPr>
            <a:cxnSpLocks/>
          </p:cNvCxnSpPr>
          <p:nvPr/>
        </p:nvCxnSpPr>
        <p:spPr>
          <a:xfrm flipV="1">
            <a:off x="2032000" y="4953000"/>
            <a:ext cx="2044700" cy="20193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8A14A5-05EA-41E4-B6DA-9D1FCE13DB8D}"/>
              </a:ext>
            </a:extLst>
          </p:cNvPr>
          <p:cNvSpPr txBox="1"/>
          <p:nvPr/>
        </p:nvSpPr>
        <p:spPr>
          <a:xfrm>
            <a:off x="528777" y="6985000"/>
            <a:ext cx="2900223" cy="1384995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Excessive thermal bowing and visible flame from burner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FC93F6-02F7-4711-A015-5A251B63A1ED}"/>
              </a:ext>
            </a:extLst>
          </p:cNvPr>
          <p:cNvSpPr/>
          <p:nvPr/>
        </p:nvSpPr>
        <p:spPr>
          <a:xfrm>
            <a:off x="3744950" y="269686"/>
            <a:ext cx="2060505" cy="393233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3F75D-E2AD-45AE-844E-2C76C79D0739}"/>
              </a:ext>
            </a:extLst>
          </p:cNvPr>
          <p:cNvSpPr txBox="1"/>
          <p:nvPr/>
        </p:nvSpPr>
        <p:spPr>
          <a:xfrm>
            <a:off x="4076700" y="5665883"/>
            <a:ext cx="2530405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Discolouration of ambient side plasterboard (Pb4)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FB38DC-C919-42ED-8755-442ACA837B08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H="1" flipV="1">
            <a:off x="4775203" y="4202018"/>
            <a:ext cx="566700" cy="146386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25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7D256F37-7906-42B2-BABA-F19CB46B7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A69C5C-E88B-469C-97BE-03D2C7524B42}"/>
              </a:ext>
            </a:extLst>
          </p:cNvPr>
          <p:cNvCxnSpPr>
            <a:cxnSpLocks/>
          </p:cNvCxnSpPr>
          <p:nvPr/>
        </p:nvCxnSpPr>
        <p:spPr>
          <a:xfrm flipV="1">
            <a:off x="1333500" y="6985000"/>
            <a:ext cx="977900" cy="154911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E0B30FB-F32E-440C-9D30-3AD42E430E74}"/>
              </a:ext>
            </a:extLst>
          </p:cNvPr>
          <p:cNvSpPr/>
          <p:nvPr/>
        </p:nvSpPr>
        <p:spPr>
          <a:xfrm>
            <a:off x="292101" y="2489199"/>
            <a:ext cx="5168900" cy="4122239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51DDB-6D69-4821-917D-422404B55563}"/>
              </a:ext>
            </a:extLst>
          </p:cNvPr>
          <p:cNvSpPr txBox="1"/>
          <p:nvPr/>
        </p:nvSpPr>
        <p:spPr>
          <a:xfrm>
            <a:off x="292100" y="8578332"/>
            <a:ext cx="2336800" cy="954107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Buckling of all studs</a:t>
            </a:r>
          </a:p>
        </p:txBody>
      </p:sp>
    </p:spTree>
    <p:extLst>
      <p:ext uri="{BB962C8B-B14F-4D97-AF65-F5344CB8AC3E}">
        <p14:creationId xmlns:p14="http://schemas.microsoft.com/office/powerpoint/2010/main" val="2544457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white, photo, sitting&#10;&#10;Description automatically generated">
            <a:extLst>
              <a:ext uri="{FF2B5EF4-FFF2-40B4-BE49-F238E27FC236}">
                <a16:creationId xmlns:a16="http://schemas.microsoft.com/office/drawing/2014/main" id="{06B72C75-AC0C-478F-8BCF-FA5C424D3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CA7181-A2C7-4BB8-887B-655856CC93D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70301" y="4724401"/>
            <a:ext cx="915306" cy="73088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E0940E-DD21-4940-AAD1-C0B82DBA5724}"/>
              </a:ext>
            </a:extLst>
          </p:cNvPr>
          <p:cNvSpPr txBox="1"/>
          <p:nvPr/>
        </p:nvSpPr>
        <p:spPr>
          <a:xfrm>
            <a:off x="4585607" y="4476816"/>
            <a:ext cx="2069596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 plasterboard  (Pb1)</a:t>
            </a:r>
          </a:p>
          <a:p>
            <a:r>
              <a:rPr lang="en-AU" sz="3179" dirty="0"/>
              <a:t>fall-off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96627E-F086-4DBC-AF67-598AF28539C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095500" y="2540000"/>
            <a:ext cx="0" cy="407705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7873DE-BE2B-463F-9640-FE9F4A8B18F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095500" y="7595525"/>
            <a:ext cx="723900" cy="161197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0CB926-FFC8-48C8-B0E3-6B9DC1C734CA}"/>
              </a:ext>
            </a:extLst>
          </p:cNvPr>
          <p:cNvSpPr txBox="1"/>
          <p:nvPr/>
        </p:nvSpPr>
        <p:spPr>
          <a:xfrm>
            <a:off x="1371599" y="6617052"/>
            <a:ext cx="144780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Joint Opening</a:t>
            </a:r>
          </a:p>
        </p:txBody>
      </p:sp>
    </p:spTree>
    <p:extLst>
      <p:ext uri="{BB962C8B-B14F-4D97-AF65-F5344CB8AC3E}">
        <p14:creationId xmlns:p14="http://schemas.microsoft.com/office/powerpoint/2010/main" val="512399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swing, sitting, rope&#10;&#10;Description automatically generated">
            <a:extLst>
              <a:ext uri="{FF2B5EF4-FFF2-40B4-BE49-F238E27FC236}">
                <a16:creationId xmlns:a16="http://schemas.microsoft.com/office/drawing/2014/main" id="{976FE83A-D074-4821-83AA-9B005B80C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34527-EED1-41FE-864F-458B3D633CFD}"/>
              </a:ext>
            </a:extLst>
          </p:cNvPr>
          <p:cNvSpPr txBox="1"/>
          <p:nvPr/>
        </p:nvSpPr>
        <p:spPr>
          <a:xfrm>
            <a:off x="482313" y="7603282"/>
            <a:ext cx="2247396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Crack on ambient plasterboard (Pb4)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D57378-1427-45DB-A7D0-DC64B3AD758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606011" y="6235700"/>
            <a:ext cx="1365789" cy="136758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1437565-9F6D-4DC0-9A48-55840F57DDFF}"/>
              </a:ext>
            </a:extLst>
          </p:cNvPr>
          <p:cNvSpPr/>
          <p:nvPr/>
        </p:nvSpPr>
        <p:spPr>
          <a:xfrm rot="21179404">
            <a:off x="2763434" y="3179867"/>
            <a:ext cx="1689891" cy="3930067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D0CC21-FB24-4B67-9645-D335F581C84D}"/>
              </a:ext>
            </a:extLst>
          </p:cNvPr>
          <p:cNvSpPr/>
          <p:nvPr/>
        </p:nvSpPr>
        <p:spPr>
          <a:xfrm rot="5400000">
            <a:off x="1562450" y="711550"/>
            <a:ext cx="799400" cy="34925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DB2257-6DF4-448C-8FC3-5713DE0DE67E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438400" y="1152255"/>
            <a:ext cx="1739613" cy="799401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177FDC-483F-4BC6-B8E7-A77D6423C572}"/>
              </a:ext>
            </a:extLst>
          </p:cNvPr>
          <p:cNvSpPr txBox="1"/>
          <p:nvPr/>
        </p:nvSpPr>
        <p:spPr>
          <a:xfrm>
            <a:off x="4178013" y="173782"/>
            <a:ext cx="2247396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Crack on ambient plasterboard (Pb4) joint</a:t>
            </a:r>
          </a:p>
        </p:txBody>
      </p:sp>
    </p:spTree>
    <p:extLst>
      <p:ext uri="{BB962C8B-B14F-4D97-AF65-F5344CB8AC3E}">
        <p14:creationId xmlns:p14="http://schemas.microsoft.com/office/powerpoint/2010/main" val="1147756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light, small&#10;&#10;Description automatically generated">
            <a:extLst>
              <a:ext uri="{FF2B5EF4-FFF2-40B4-BE49-F238E27FC236}">
                <a16:creationId xmlns:a16="http://schemas.microsoft.com/office/drawing/2014/main" id="{13A43C4B-D10C-44C3-8D20-DD63B4FCA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29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cabinet, oven, sitting&#10;&#10;Description automatically generated">
            <a:extLst>
              <a:ext uri="{FF2B5EF4-FFF2-40B4-BE49-F238E27FC236}">
                <a16:creationId xmlns:a16="http://schemas.microsoft.com/office/drawing/2014/main" id="{57068ED4-9601-48A8-AEF5-BAED9B0B1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8333"/>
          <a:stretch/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20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9D35F2-B17A-4241-9914-CAD3B8DC0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237A99-DFCF-4FB3-815A-B6322DDE3557}"/>
              </a:ext>
            </a:extLst>
          </p:cNvPr>
          <p:cNvSpPr txBox="1"/>
          <p:nvPr/>
        </p:nvSpPr>
        <p:spPr>
          <a:xfrm>
            <a:off x="1945650" y="6257169"/>
            <a:ext cx="2171370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Plasterboard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D891D-538D-4CA2-9C79-A9CBE2A3072A}"/>
              </a:ext>
            </a:extLst>
          </p:cNvPr>
          <p:cNvSpPr txBox="1"/>
          <p:nvPr/>
        </p:nvSpPr>
        <p:spPr>
          <a:xfrm rot="18850060">
            <a:off x="4686761" y="7141908"/>
            <a:ext cx="1096014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10D27-7DF6-4B65-B9F3-5B88C5A3BB17}"/>
              </a:ext>
            </a:extLst>
          </p:cNvPr>
          <p:cNvSpPr txBox="1"/>
          <p:nvPr/>
        </p:nvSpPr>
        <p:spPr>
          <a:xfrm rot="21139275">
            <a:off x="394160" y="1528508"/>
            <a:ext cx="1096014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C210D-2A6B-425B-8CB7-9ED82C27BC57}"/>
              </a:ext>
            </a:extLst>
          </p:cNvPr>
          <p:cNvSpPr txBox="1"/>
          <p:nvPr/>
        </p:nvSpPr>
        <p:spPr>
          <a:xfrm rot="20452109">
            <a:off x="4183240" y="1274598"/>
            <a:ext cx="1594545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0904F-59F8-4934-96CC-5DEB3F1C8B0B}"/>
              </a:ext>
            </a:extLst>
          </p:cNvPr>
          <p:cNvSpPr txBox="1"/>
          <p:nvPr/>
        </p:nvSpPr>
        <p:spPr>
          <a:xfrm rot="20452109">
            <a:off x="5216706" y="2155703"/>
            <a:ext cx="1594545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Nogging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FC3F3-FBCA-4FFB-800A-A6DDD1A0F0C3}"/>
              </a:ext>
            </a:extLst>
          </p:cNvPr>
          <p:cNvSpPr txBox="1"/>
          <p:nvPr/>
        </p:nvSpPr>
        <p:spPr>
          <a:xfrm rot="1571355">
            <a:off x="4140961" y="4462214"/>
            <a:ext cx="2294616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Studs-Row-1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C5C00-DFD9-481C-812C-2E2F83DEC24F}"/>
              </a:ext>
            </a:extLst>
          </p:cNvPr>
          <p:cNvSpPr txBox="1"/>
          <p:nvPr/>
        </p:nvSpPr>
        <p:spPr>
          <a:xfrm rot="1571355">
            <a:off x="3392369" y="5131559"/>
            <a:ext cx="2294616" cy="553998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Studs-Row-2</a:t>
            </a:r>
          </a:p>
        </p:txBody>
      </p:sp>
    </p:spTree>
    <p:extLst>
      <p:ext uri="{BB962C8B-B14F-4D97-AF65-F5344CB8AC3E}">
        <p14:creationId xmlns:p14="http://schemas.microsoft.com/office/powerpoint/2010/main" val="118193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sitting, front, water&#10;&#10;Description automatically generated">
            <a:extLst>
              <a:ext uri="{FF2B5EF4-FFF2-40B4-BE49-F238E27FC236}">
                <a16:creationId xmlns:a16="http://schemas.microsoft.com/office/drawing/2014/main" id="{B51A6FA0-A36E-4F64-B5C9-D2CB5D392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01B701-8641-423B-8A8E-25A1984DA656}"/>
              </a:ext>
            </a:extLst>
          </p:cNvPr>
          <p:cNvCxnSpPr>
            <a:cxnSpLocks/>
          </p:cNvCxnSpPr>
          <p:nvPr/>
        </p:nvCxnSpPr>
        <p:spPr>
          <a:xfrm flipV="1">
            <a:off x="1384300" y="5638800"/>
            <a:ext cx="1765300" cy="191130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A139E2-733E-4153-9762-AE3663965796}"/>
              </a:ext>
            </a:extLst>
          </p:cNvPr>
          <p:cNvSpPr txBox="1"/>
          <p:nvPr/>
        </p:nvSpPr>
        <p:spPr>
          <a:xfrm>
            <a:off x="279398" y="7305488"/>
            <a:ext cx="2057402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 plasterboard (Pb1) </a:t>
            </a:r>
          </a:p>
          <a:p>
            <a:r>
              <a:rPr lang="en-AU" sz="3179" dirty="0"/>
              <a:t>open-up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ABCC38-99B2-4F47-A8AA-7989E4B00120}"/>
              </a:ext>
            </a:extLst>
          </p:cNvPr>
          <p:cNvSpPr/>
          <p:nvPr/>
        </p:nvSpPr>
        <p:spPr>
          <a:xfrm>
            <a:off x="2959101" y="1419936"/>
            <a:ext cx="2192304" cy="550156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64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C7B2BE-26CA-41F9-A367-B052798EB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FDA8AA-D292-444B-9F77-2E4E1C76083A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464129" y="5719279"/>
            <a:ext cx="1096152" cy="147273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18E2E3-2BB9-4FD6-9CE7-F4BE2E2B07A9}"/>
              </a:ext>
            </a:extLst>
          </p:cNvPr>
          <p:cNvSpPr txBox="1"/>
          <p:nvPr/>
        </p:nvSpPr>
        <p:spPr>
          <a:xfrm>
            <a:off x="367977" y="7192011"/>
            <a:ext cx="2192304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Crack on ambient side plasterboard (Pb4)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97B4DD-2368-44BE-A8A3-9F299A369B20}"/>
              </a:ext>
            </a:extLst>
          </p:cNvPr>
          <p:cNvSpPr/>
          <p:nvPr/>
        </p:nvSpPr>
        <p:spPr>
          <a:xfrm>
            <a:off x="1464129" y="217714"/>
            <a:ext cx="2192304" cy="550156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83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ilding with a metal fence&#10;&#10;Description automatically generated">
            <a:extLst>
              <a:ext uri="{FF2B5EF4-FFF2-40B4-BE49-F238E27FC236}">
                <a16:creationId xmlns:a16="http://schemas.microsoft.com/office/drawing/2014/main" id="{F4E2CE96-FEA1-4A33-859F-B662944DD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462635-B2E3-470E-B00D-875F02AF5326}"/>
              </a:ext>
            </a:extLst>
          </p:cNvPr>
          <p:cNvCxnSpPr>
            <a:cxnSpLocks/>
            <a:stCxn id="9" idx="1"/>
            <a:endCxn id="5" idx="0"/>
          </p:cNvCxnSpPr>
          <p:nvPr/>
        </p:nvCxnSpPr>
        <p:spPr>
          <a:xfrm flipH="1">
            <a:off x="3583915" y="4019550"/>
            <a:ext cx="1261630" cy="381816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44715A9-0113-4716-97FC-EA18296281BB}"/>
              </a:ext>
            </a:extLst>
          </p:cNvPr>
          <p:cNvSpPr/>
          <p:nvPr/>
        </p:nvSpPr>
        <p:spPr>
          <a:xfrm>
            <a:off x="3120571" y="7837713"/>
            <a:ext cx="926688" cy="1579049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A3200-F558-46B5-B13E-0BEE0E681E57}"/>
              </a:ext>
            </a:extLst>
          </p:cNvPr>
          <p:cNvSpPr txBox="1"/>
          <p:nvPr/>
        </p:nvSpPr>
        <p:spPr>
          <a:xfrm>
            <a:off x="555879" y="1765158"/>
            <a:ext cx="1665920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A2B396-0FF0-4CAD-BAC6-AB316CE396A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047259" y="4019550"/>
            <a:ext cx="798286" cy="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8AD61AB-09C5-43FA-B9C2-00B57A60D5B6}"/>
              </a:ext>
            </a:extLst>
          </p:cNvPr>
          <p:cNvSpPr/>
          <p:nvPr/>
        </p:nvSpPr>
        <p:spPr>
          <a:xfrm>
            <a:off x="2902857" y="3086100"/>
            <a:ext cx="1144402" cy="18669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A34C5-DAE9-4684-BD8D-5AEFF0562B31}"/>
              </a:ext>
            </a:extLst>
          </p:cNvPr>
          <p:cNvSpPr txBox="1"/>
          <p:nvPr/>
        </p:nvSpPr>
        <p:spPr>
          <a:xfrm>
            <a:off x="4845545" y="3530313"/>
            <a:ext cx="156614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Stud3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2F4821-67BD-47B5-9508-9FF0F7384998}"/>
              </a:ext>
            </a:extLst>
          </p:cNvPr>
          <p:cNvSpPr txBox="1"/>
          <p:nvPr/>
        </p:nvSpPr>
        <p:spPr>
          <a:xfrm>
            <a:off x="4326868" y="1031303"/>
            <a:ext cx="1665920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Ambient side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5C3757-11A5-48B0-AB6F-687039B1F1E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221799" y="1765158"/>
            <a:ext cx="1072944" cy="24461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319A94-877D-4519-9584-756A09D3F99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583915" y="1520540"/>
            <a:ext cx="742953" cy="24461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4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sitting, standing, people&#10;&#10;Description automatically generated">
            <a:extLst>
              <a:ext uri="{FF2B5EF4-FFF2-40B4-BE49-F238E27FC236}">
                <a16:creationId xmlns:a16="http://schemas.microsoft.com/office/drawing/2014/main" id="{3504030D-8EE0-4A1F-A17E-215BBC4A6E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2E2815-93A2-4414-ADBF-56EFEDC958C0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094004" y="1264791"/>
            <a:ext cx="669992" cy="85610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29EBBE-C91D-4F02-AF8E-A70AC246C45D}"/>
              </a:ext>
            </a:extLst>
          </p:cNvPr>
          <p:cNvSpPr txBox="1"/>
          <p:nvPr/>
        </p:nvSpPr>
        <p:spPr>
          <a:xfrm>
            <a:off x="3763996" y="286318"/>
            <a:ext cx="2060505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 plasterboard (Pb1) </a:t>
            </a:r>
          </a:p>
          <a:p>
            <a:r>
              <a:rPr lang="en-AU" sz="3179" dirty="0"/>
              <a:t>open-up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5CBBF6-7563-4E3D-ACA1-3E048B151969}"/>
              </a:ext>
            </a:extLst>
          </p:cNvPr>
          <p:cNvSpPr/>
          <p:nvPr/>
        </p:nvSpPr>
        <p:spPr>
          <a:xfrm>
            <a:off x="1033499" y="530936"/>
            <a:ext cx="2060505" cy="322826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10C955-7890-4408-85F7-6A262BB10BE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94004" y="6446391"/>
            <a:ext cx="669992" cy="85610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C82AD6-F9FD-4BE1-AAF7-D852378226BA}"/>
              </a:ext>
            </a:extLst>
          </p:cNvPr>
          <p:cNvSpPr txBox="1"/>
          <p:nvPr/>
        </p:nvSpPr>
        <p:spPr>
          <a:xfrm>
            <a:off x="3763996" y="5467918"/>
            <a:ext cx="2060505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 plasterboard (Pb1)</a:t>
            </a:r>
          </a:p>
          <a:p>
            <a:r>
              <a:rPr lang="en-AU" sz="3179" dirty="0"/>
              <a:t> fall-off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158230-B86C-4A6E-A7E8-76C06FA7F58D}"/>
              </a:ext>
            </a:extLst>
          </p:cNvPr>
          <p:cNvSpPr/>
          <p:nvPr/>
        </p:nvSpPr>
        <p:spPr>
          <a:xfrm>
            <a:off x="1033499" y="5712536"/>
            <a:ext cx="2060505" cy="322826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131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at&#10;&#10;Description automatically generated">
            <a:extLst>
              <a:ext uri="{FF2B5EF4-FFF2-40B4-BE49-F238E27FC236}">
                <a16:creationId xmlns:a16="http://schemas.microsoft.com/office/drawing/2014/main" id="{3AD25408-A228-4E99-9DC6-8795A69D9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B277844-2505-483C-9786-B11E7CE14559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2286000" y="5204132"/>
            <a:ext cx="1347953" cy="121960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E2B48C-132F-4FE4-9197-C6397BBBAE17}"/>
              </a:ext>
            </a:extLst>
          </p:cNvPr>
          <p:cNvSpPr txBox="1"/>
          <p:nvPr/>
        </p:nvSpPr>
        <p:spPr>
          <a:xfrm>
            <a:off x="1271694" y="5934500"/>
            <a:ext cx="2060505" cy="244618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Smoke patches on ambient side plasterboard (Pb4)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499D6D-ED80-443D-AFAC-EB27DD217EBF}"/>
              </a:ext>
            </a:extLst>
          </p:cNvPr>
          <p:cNvSpPr/>
          <p:nvPr/>
        </p:nvSpPr>
        <p:spPr>
          <a:xfrm>
            <a:off x="3332199" y="2448636"/>
            <a:ext cx="2060505" cy="322826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44FCF-F440-4FDB-AAD2-B0588104F0E1}"/>
              </a:ext>
            </a:extLst>
          </p:cNvPr>
          <p:cNvSpPr txBox="1"/>
          <p:nvPr/>
        </p:nvSpPr>
        <p:spPr>
          <a:xfrm>
            <a:off x="649394" y="279936"/>
            <a:ext cx="2530405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Discolouration of ambient side plasterboard Pb4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5F486C-E0E1-4DBF-8403-DE4754435679}"/>
              </a:ext>
            </a:extLst>
          </p:cNvPr>
          <p:cNvCxnSpPr>
            <a:cxnSpLocks/>
            <a:stCxn id="9" idx="2"/>
            <a:endCxn id="6" idx="1"/>
          </p:cNvCxnSpPr>
          <p:nvPr/>
        </p:nvCxnSpPr>
        <p:spPr>
          <a:xfrm>
            <a:off x="1914597" y="2236882"/>
            <a:ext cx="1719356" cy="68452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8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metal, kitchen, sitting&#10;&#10;Description automatically generated">
            <a:extLst>
              <a:ext uri="{FF2B5EF4-FFF2-40B4-BE49-F238E27FC236}">
                <a16:creationId xmlns:a16="http://schemas.microsoft.com/office/drawing/2014/main" id="{80B03D3C-AA2B-4A34-8943-6756A2608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2E6339-9BDA-4DF8-8320-E1E8F13B7277}"/>
              </a:ext>
            </a:extLst>
          </p:cNvPr>
          <p:cNvCxnSpPr>
            <a:cxnSpLocks/>
            <a:stCxn id="6" idx="1"/>
            <a:endCxn id="5" idx="4"/>
          </p:cNvCxnSpPr>
          <p:nvPr/>
        </p:nvCxnSpPr>
        <p:spPr>
          <a:xfrm flipH="1" flipV="1">
            <a:off x="832960" y="7581900"/>
            <a:ext cx="826699" cy="127698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8CC5260-152F-4600-B7C7-EB3D429A3747}"/>
              </a:ext>
            </a:extLst>
          </p:cNvPr>
          <p:cNvSpPr/>
          <p:nvPr/>
        </p:nvSpPr>
        <p:spPr>
          <a:xfrm>
            <a:off x="0" y="4876800"/>
            <a:ext cx="1665920" cy="27051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726BA-40E4-42BD-BA8A-4BA09BB2ACBD}"/>
              </a:ext>
            </a:extLst>
          </p:cNvPr>
          <p:cNvSpPr txBox="1"/>
          <p:nvPr/>
        </p:nvSpPr>
        <p:spPr>
          <a:xfrm>
            <a:off x="1659659" y="8369651"/>
            <a:ext cx="1665920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Stud5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F35F8E-9320-426D-97B7-B714AF142184}"/>
              </a:ext>
            </a:extLst>
          </p:cNvPr>
          <p:cNvCxnSpPr>
            <a:cxnSpLocks/>
            <a:stCxn id="12" idx="1"/>
            <a:endCxn id="11" idx="4"/>
          </p:cNvCxnSpPr>
          <p:nvPr/>
        </p:nvCxnSpPr>
        <p:spPr>
          <a:xfrm flipH="1" flipV="1">
            <a:off x="3357385" y="6672288"/>
            <a:ext cx="689874" cy="127698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957E45A-95E8-4DB4-B4DC-E215FE9FD19F}"/>
              </a:ext>
            </a:extLst>
          </p:cNvPr>
          <p:cNvSpPr/>
          <p:nvPr/>
        </p:nvSpPr>
        <p:spPr>
          <a:xfrm>
            <a:off x="2387600" y="3086100"/>
            <a:ext cx="1939569" cy="3586188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3A862-2DC7-4C79-B15F-0DF38A254DFA}"/>
              </a:ext>
            </a:extLst>
          </p:cNvPr>
          <p:cNvSpPr txBox="1"/>
          <p:nvPr/>
        </p:nvSpPr>
        <p:spPr>
          <a:xfrm>
            <a:off x="4047259" y="7460039"/>
            <a:ext cx="156614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Stud4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ACD489-4199-42D8-AC1B-4E5759C9E41C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702323" y="1026865"/>
            <a:ext cx="1128006" cy="29136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B0C6A8-3A7E-4AB4-8189-AAE1E61061C5}"/>
              </a:ext>
            </a:extLst>
          </p:cNvPr>
          <p:cNvSpPr txBox="1"/>
          <p:nvPr/>
        </p:nvSpPr>
        <p:spPr>
          <a:xfrm>
            <a:off x="4830329" y="782247"/>
            <a:ext cx="1566141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Fire side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7CE6D9-5C57-4F90-8F5A-14FDB5BA548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997943" y="1053813"/>
            <a:ext cx="973857" cy="12728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A97D6B-B800-40CC-BA48-D8F336EED808}"/>
              </a:ext>
            </a:extLst>
          </p:cNvPr>
          <p:cNvSpPr txBox="1"/>
          <p:nvPr/>
        </p:nvSpPr>
        <p:spPr>
          <a:xfrm>
            <a:off x="431802" y="564576"/>
            <a:ext cx="156614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Ambient side</a:t>
            </a:r>
          </a:p>
        </p:txBody>
      </p:sp>
    </p:spTree>
    <p:extLst>
      <p:ext uri="{BB962C8B-B14F-4D97-AF65-F5344CB8AC3E}">
        <p14:creationId xmlns:p14="http://schemas.microsoft.com/office/powerpoint/2010/main" val="243964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3273</TotalTime>
  <Words>433</Words>
  <Application>Microsoft Office PowerPoint</Application>
  <PresentationFormat>A4 Paper (210x297 mm)</PresentationFormat>
  <Paragraphs>159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T8-buckling.pdf</dc:title>
  <dc:creator>Harikrishnan Magarabooshanam</dc:creator>
  <cp:lastModifiedBy>Harikrishnan Magarabooshanam</cp:lastModifiedBy>
  <cp:revision>91</cp:revision>
  <dcterms:created xsi:type="dcterms:W3CDTF">2019-09-11T03:49:25Z</dcterms:created>
  <dcterms:modified xsi:type="dcterms:W3CDTF">2020-02-13T04:37:41Z</dcterms:modified>
</cp:coreProperties>
</file>